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65" r:id="rId13"/>
    <p:sldId id="28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29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ACF2B"/>
    <a:srgbClr val="006600"/>
    <a:srgbClr val="FFFF66"/>
    <a:srgbClr val="CC0000"/>
    <a:srgbClr val="008000"/>
    <a:srgbClr val="0064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36912"/>
            <a:ext cx="702027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75FBB-5F91-44C8-A6BB-FC6D15DD0A3C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BCEB-5F01-4EB2-B768-A4CC206D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C620-6981-43DB-8CBD-AABFB5E6330D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23B0-8942-4B87-A323-2322FC371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9975-2B4F-4257-B642-87BCD5F40515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DDD7-8403-4890-AA7E-BFCE4203A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4825-1B54-41E2-9AA6-03D1004E2E34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29CD-AD85-4166-9C35-DD44088B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77072"/>
            <a:ext cx="694826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2564904"/>
            <a:ext cx="69482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1947-E451-4E39-852A-8C57BBA0C261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B9BC-E7C1-4EC0-930A-BDDD78D51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9F74-B40E-4CD8-AB59-9ABBAA3C7B51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9D5D-0151-4C84-8D3A-8F0DCF593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BF56-327D-49C5-B891-046E68227B1E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49B1-3860-49A1-B285-8ED4741FA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CC7-3A2A-4A0C-B79A-6A4B93774FCD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B98D-47F9-4214-8144-89B3C3ACC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3699-6975-4553-A291-AF3A5BB6F506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C0E4-5199-4843-882B-6D5CC9FA1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002A-64A6-4B9B-A363-D5AE44BA1046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20DA-44B7-483E-830E-29AB2ACAA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7053-AD94-43BC-B862-A067E4100CF2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9B5-A960-494E-9068-CB36E4248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98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7F323-188A-45CE-813B-8616BB44C532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29863-FA36-468E-8B11-ADBD529B3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1" r:id="rId2"/>
    <p:sldLayoutId id="214748371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77933C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77933C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075" y="2636838"/>
            <a:ext cx="7019925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ПРОЕКТ </a:t>
            </a:r>
            <a:br>
              <a:rPr lang="ru-RU" sz="6000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«ОГОРОД НА ОКНЕ»</a:t>
            </a:r>
            <a:endParaRPr lang="ru-RU" sz="6000" dirty="0">
              <a:ln w="19050">
                <a:noFill/>
                <a:prstDash val="solid"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5" y="4149080"/>
            <a:ext cx="4500563" cy="231839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u="sng" dirty="0" smtClean="0">
              <a:solidFill>
                <a:srgbClr val="0000FF"/>
              </a:solidFill>
            </a:endParaRPr>
          </a:p>
          <a:p>
            <a:pPr algn="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rgbClr val="0000FF"/>
                </a:solidFill>
              </a:rPr>
              <a:t>Воспитатель:</a:t>
            </a:r>
          </a:p>
          <a:p>
            <a:pPr algn="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FF"/>
                </a:solidFill>
              </a:rPr>
              <a:t>Зозуля Т.В.</a:t>
            </a:r>
          </a:p>
          <a:p>
            <a:pPr algn="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err="1" smtClean="0">
                <a:solidFill>
                  <a:srgbClr val="0000FF"/>
                </a:solidFill>
              </a:rPr>
              <a:t>Бинеталиева</a:t>
            </a:r>
            <a:r>
              <a:rPr lang="ru-RU" b="1" dirty="0" smtClean="0">
                <a:solidFill>
                  <a:srgbClr val="0000FF"/>
                </a:solidFill>
              </a:rPr>
              <a:t> З.И.</a:t>
            </a:r>
          </a:p>
          <a:p>
            <a:pPr algn="r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</a:p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solidFill>
                <a:srgbClr val="4F6228"/>
              </a:solidFill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357158" y="357166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dirty="0" smtClean="0">
                <a:latin typeface="Monotype Corsiva" panose="03010101010201010101" pitchFamily="66" charset="0"/>
              </a:rPr>
              <a:t>    </a:t>
            </a:r>
            <a:r>
              <a:rPr lang="ru-RU" sz="4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МГБДОУ НАО «ЦРР </a:t>
            </a:r>
            <a:r>
              <a:rPr lang="ru-RU" sz="48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д</a:t>
            </a:r>
            <a:r>
              <a:rPr lang="en-US" sz="4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/</a:t>
            </a:r>
            <a:r>
              <a:rPr lang="ru-RU" sz="4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сад «Гнёздышко»»</a:t>
            </a:r>
            <a:endParaRPr lang="ru-RU" sz="48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527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ЭТАП -ОСНОВНОЙ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187450" y="2071688"/>
            <a:ext cx="749935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</a:rPr>
              <a:t>    Внедрение в  образовательный процесс  эффективных методов и приёмов по расширению знаний дошкольников  об уходе за растениями в комнатных условиях.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>
            <a:stCxn id="9" idx="2"/>
          </p:cNvCxnSpPr>
          <p:nvPr/>
        </p:nvCxnSpPr>
        <p:spPr>
          <a:xfrm rot="16200000" flipH="1">
            <a:off x="7126288" y="3840162"/>
            <a:ext cx="1143000" cy="34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" idx="2"/>
            <a:endCxn id="15" idx="0"/>
          </p:cNvCxnSpPr>
          <p:nvPr/>
        </p:nvCxnSpPr>
        <p:spPr>
          <a:xfrm rot="5400000">
            <a:off x="3750469" y="3964782"/>
            <a:ext cx="264477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2"/>
          </p:cNvCxnSpPr>
          <p:nvPr/>
        </p:nvCxnSpPr>
        <p:spPr>
          <a:xfrm rot="5400000">
            <a:off x="712788" y="4429125"/>
            <a:ext cx="3430588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98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ЭТАП -ОСНОВНОЙ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75" y="2143125"/>
            <a:ext cx="2286000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 детьми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7625" y="2214563"/>
            <a:ext cx="2428875" cy="4286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 родителями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38" y="2857500"/>
            <a:ext cx="2214562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Игровая деятельность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3000" y="3571875"/>
            <a:ext cx="2428875" cy="6429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Экспериментальная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1500188"/>
            <a:ext cx="7500938" cy="571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НАПРАВЛЕНИЯ РЕАЛИЗАЦИИ ПРОЕКТА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50" y="2214563"/>
            <a:ext cx="2214563" cy="107156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Предметно-развивающая среда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63" y="4357688"/>
            <a:ext cx="2428875" cy="642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Театральная деятельность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3000" y="5143500"/>
            <a:ext cx="2428875" cy="6429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Практическая деятельность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3000" y="6000750"/>
            <a:ext cx="2428875" cy="6429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Художественное творчество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8" y="2857500"/>
            <a:ext cx="2428875" cy="642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Папка-передвижка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7625" y="3643313"/>
            <a:ext cx="2428875" cy="642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Консультация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5" y="5286375"/>
            <a:ext cx="2428875" cy="642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Приобретение оборудования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5" y="4429125"/>
            <a:ext cx="2428875" cy="642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Беседа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13" y="3500438"/>
            <a:ext cx="2428875" cy="642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Посадка </a:t>
            </a:r>
            <a:r>
              <a:rPr lang="ru-RU" b="1" dirty="0">
                <a:solidFill>
                  <a:schemeClr val="tx1"/>
                </a:solidFill>
              </a:rPr>
              <a:t>огорода на окне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0813" y="4286250"/>
            <a:ext cx="2428875" cy="642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Дидактическое обеспечение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67421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</a:rPr>
              <a:t>Игровая деятельность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500188"/>
            <a:ext cx="7956550" cy="45259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Дидактические игры: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«Найди по описанию»,»Разрезные картинки», «Домино», «Чудесный мешочек», «Угадай овощ на вкус», «Вершки-корешки».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Подвижные игры: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«</a:t>
            </a:r>
            <a:r>
              <a:rPr lang="ru-RU" sz="3000" dirty="0" err="1" smtClean="0">
                <a:solidFill>
                  <a:schemeClr val="tx1"/>
                </a:solidFill>
              </a:rPr>
              <a:t>Съедобное-несъедобное</a:t>
            </a:r>
            <a:r>
              <a:rPr lang="ru-RU" sz="3000" dirty="0" smtClean="0">
                <a:solidFill>
                  <a:schemeClr val="tx1"/>
                </a:solidFill>
              </a:rPr>
              <a:t>», «Найди пару», «</a:t>
            </a:r>
            <a:r>
              <a:rPr lang="ru-RU" sz="3000" dirty="0" err="1" smtClean="0">
                <a:solidFill>
                  <a:schemeClr val="tx1"/>
                </a:solidFill>
              </a:rPr>
              <a:t>Огуречик</a:t>
            </a:r>
            <a:r>
              <a:rPr lang="ru-RU" sz="3000" dirty="0" smtClean="0">
                <a:solidFill>
                  <a:schemeClr val="tx1"/>
                </a:solidFill>
              </a:rPr>
              <a:t>», «Кто быстрее соберет урожай».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Сюжетно-ролевые игры: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«Семья», «Едем на дачу», «Овощной магазин».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Познание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500188"/>
            <a:ext cx="7715250" cy="9715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6" charset="0"/>
              </a:rPr>
              <a:t>Экология.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6" charset="0"/>
              </a:rPr>
              <a:t>Тема: «Все начинается с семечка»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3504" y="3000372"/>
            <a:ext cx="3571899" cy="2557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179" y="2607322"/>
            <a:ext cx="2776233" cy="3701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702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Коммуникация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051720" y="1417638"/>
            <a:ext cx="5904656" cy="53578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Рассматривание иллюстраций в энциклопедии, в альбомах об овощах;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Беседы: «Витамины на окне», «Урожай с грядки», «Моя любимая дача»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«Овощи. Что мы знаем о них?»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Пальчиковая игра «Засолка капусты»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213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Чтение художественной литературы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1785938"/>
            <a:ext cx="7499350" cy="43291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0064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«Вершки и корешки» р.н. сказка</a:t>
            </a:r>
          </a:p>
          <a:p>
            <a:pPr eaLnBrk="1" fontAlgn="auto" hangingPunct="1">
              <a:spcAft>
                <a:spcPts val="0"/>
              </a:spcAft>
              <a:buClr>
                <a:srgbClr val="0064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«Пых» </a:t>
            </a:r>
            <a:r>
              <a:rPr lang="ru-RU" dirty="0" err="1" smtClean="0">
                <a:solidFill>
                  <a:schemeClr val="tx1"/>
                </a:solidFill>
              </a:rPr>
              <a:t>бел.н</a:t>
            </a:r>
            <a:r>
              <a:rPr lang="ru-RU" dirty="0" smtClean="0">
                <a:solidFill>
                  <a:schemeClr val="tx1"/>
                </a:solidFill>
              </a:rPr>
              <a:t>. сказка</a:t>
            </a:r>
          </a:p>
          <a:p>
            <a:pPr eaLnBrk="1" fontAlgn="auto" hangingPunct="1">
              <a:spcAft>
                <a:spcPts val="0"/>
              </a:spcAft>
              <a:buClr>
                <a:srgbClr val="0064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«Колосок» </a:t>
            </a:r>
            <a:r>
              <a:rPr lang="ru-RU" dirty="0" err="1" smtClean="0">
                <a:solidFill>
                  <a:schemeClr val="tx1"/>
                </a:solidFill>
              </a:rPr>
              <a:t>укр.н</a:t>
            </a:r>
            <a:r>
              <a:rPr lang="ru-RU" dirty="0" smtClean="0">
                <a:solidFill>
                  <a:schemeClr val="tx1"/>
                </a:solidFill>
              </a:rPr>
              <a:t>. сказка</a:t>
            </a:r>
          </a:p>
          <a:p>
            <a:pPr eaLnBrk="1" fontAlgn="auto" hangingPunct="1">
              <a:spcAft>
                <a:spcPts val="0"/>
              </a:spcAft>
              <a:buClr>
                <a:srgbClr val="0064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«Овощи» Ю. </a:t>
            </a:r>
            <a:r>
              <a:rPr lang="ru-RU" dirty="0" err="1" smtClean="0">
                <a:solidFill>
                  <a:schemeClr val="tx1"/>
                </a:solidFill>
              </a:rPr>
              <a:t>Тувим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0064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«Удивительный огород» </a:t>
            </a:r>
            <a:r>
              <a:rPr lang="ru-RU" dirty="0" err="1" smtClean="0">
                <a:solidFill>
                  <a:schemeClr val="tx1"/>
                </a:solidFill>
              </a:rPr>
              <a:t>Н.Кончаловская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64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Загадки, пословицы и поговорки  о труде, овощах, орудиях труда.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7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3849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</a:rPr>
              <a:t>Безопасность, </a:t>
            </a:r>
            <a:b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</a:rPr>
            </a:b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</a:rPr>
              <a:t>здоровье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187450" y="1600200"/>
            <a:ext cx="7499350" cy="36147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Беседы: </a:t>
            </a:r>
          </a:p>
          <a:p>
            <a:pPr eaLnBrk="1" hangingPunct="1">
              <a:buClr>
                <a:srgbClr val="0064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«Какая пища полезней»</a:t>
            </a:r>
          </a:p>
          <a:p>
            <a:pPr eaLnBrk="1" hangingPunct="1">
              <a:buClr>
                <a:srgbClr val="0064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«Осторожно нитраты!»</a:t>
            </a:r>
          </a:p>
          <a:p>
            <a:pPr eaLnBrk="1" hangingPunct="1">
              <a:buClr>
                <a:srgbClr val="0064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«Стой – Овощ мой перед едой!»</a:t>
            </a:r>
          </a:p>
          <a:p>
            <a:pPr eaLnBrk="1" hangingPunct="1">
              <a:buClr>
                <a:srgbClr val="0064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«Могут ли овощи принести вред нашему здоровью?»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6628" name="Picture 5" descr="G:\СОХРАНЕННЫЕ ДОКУМЕНТЫ 3\НАГЛЯДНОСТЬ ДЛЯ ДОУ\АНИМАШКИ\Профессии\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857750"/>
            <a:ext cx="11699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32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</a:rPr>
              <a:t>Музыка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187450" y="1857375"/>
            <a:ext cx="7499350" cy="2714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Песня «Урожайная» музыка А. Филиппенко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Хоровод «Огородная-хороводная» музыка Б. Можжевелова</a:t>
            </a:r>
          </a:p>
          <a:p>
            <a:pPr eaLnBrk="1" hangingPunct="1"/>
            <a:endParaRPr lang="ru-RU" smtClean="0"/>
          </a:p>
        </p:txBody>
      </p:sp>
      <p:pic>
        <p:nvPicPr>
          <p:cNvPr id="27652" name="Picture 7" descr="C:\ОЛЬГА\Загрузки\muzikaa-10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4214813"/>
            <a:ext cx="3175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68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6985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</a:rPr>
              <a:t>Работа с родителями: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187450" y="1714500"/>
            <a:ext cx="7956550" cy="4525963"/>
          </a:xfrm>
        </p:spPr>
        <p:txBody>
          <a:bodyPr/>
          <a:lstStyle/>
          <a:p>
            <a:pPr eaLnBrk="1" hangingPunct="1">
              <a:buClr>
                <a:srgbClr val="006400"/>
              </a:buCl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</a:rPr>
              <a:t>Папка передвижка </a:t>
            </a:r>
            <a:r>
              <a:rPr lang="ru-RU" smtClean="0">
                <a:solidFill>
                  <a:schemeClr val="tx1"/>
                </a:solidFill>
              </a:rPr>
              <a:t>«Полезные свойства овощей»</a:t>
            </a:r>
          </a:p>
          <a:p>
            <a:pPr eaLnBrk="1" hangingPunct="1">
              <a:buClr>
                <a:srgbClr val="006400"/>
              </a:buCl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</a:rPr>
              <a:t>Консультация</a:t>
            </a:r>
            <a:r>
              <a:rPr lang="ru-RU" smtClean="0">
                <a:solidFill>
                  <a:schemeClr val="tx1"/>
                </a:solidFill>
              </a:rPr>
              <a:t> «Как сделать огород на окне»</a:t>
            </a:r>
          </a:p>
          <a:p>
            <a:pPr eaLnBrk="1" hangingPunct="1">
              <a:buClr>
                <a:srgbClr val="006400"/>
              </a:buClr>
              <a:buFont typeface="Wingdings" pitchFamily="2" charset="2"/>
              <a:buChar char="v"/>
            </a:pP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Приобретение родителями для детей в группу необходимого оборудования </a:t>
            </a:r>
            <a:r>
              <a:rPr lang="ru-RU" smtClean="0">
                <a:solidFill>
                  <a:schemeClr val="tx1"/>
                </a:solidFill>
              </a:rPr>
              <a:t>(контейнеры, земля, семена)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035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 ЭТАП -ЗАКЛЮЧИТЕЛЬНЫЙ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600200"/>
            <a:ext cx="795655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6" charset="0"/>
              </a:rPr>
              <a:t>    Подведение итогов реализации проекта.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6" charset="0"/>
              </a:rPr>
              <a:t>  Оформление «Огород на окне».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3654573"/>
            <a:ext cx="3780000" cy="2835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5ACF2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41" y="3643314"/>
            <a:ext cx="3768677" cy="28265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5ACF2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977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1428750" y="1714500"/>
            <a:ext cx="7358063" cy="48117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Monotype Corsiva" pitchFamily="66" charset="0"/>
              </a:rPr>
              <a:t>«Природа – единственная книга, каждая страница которой полна глубокого содержания»</a:t>
            </a:r>
          </a:p>
          <a:p>
            <a:pPr algn="r" eaLnBrk="1" hangingPunct="1">
              <a:buFont typeface="Arial" charset="0"/>
              <a:buNone/>
            </a:pPr>
            <a:endParaRPr lang="ru-RU" sz="44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Monotype Corsiva" pitchFamily="66" charset="0"/>
              </a:rPr>
              <a:t> И. В. ГЕТЕ</a:t>
            </a:r>
          </a:p>
        </p:txBody>
      </p:sp>
    </p:spTree>
    <p:extLst>
      <p:ext uri="{BB962C8B-B14F-4D97-AF65-F5344CB8AC3E}">
        <p14:creationId xmlns:p14="http://schemas.microsoft.com/office/powerpoint/2010/main" xmlns="" val="14540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«Что посеешь, то и пожнёшь.»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357429"/>
            <a:ext cx="4068792" cy="32861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39" y="2496148"/>
            <a:ext cx="4041775" cy="3031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44" y="2479079"/>
            <a:ext cx="4040188" cy="3030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357430"/>
            <a:ext cx="4498975" cy="335758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9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2288" y="612775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6596136" cy="151216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Он нам дарит сок  томатный. Вкусный, нежный, ароматный. Любит солнышко синьор – красный спелый… ПОМИДОР!</a:t>
            </a:r>
          </a:p>
        </p:txBody>
      </p:sp>
    </p:spTree>
    <p:extLst>
      <p:ext uri="{BB962C8B-B14F-4D97-AF65-F5344CB8AC3E}">
        <p14:creationId xmlns:p14="http://schemas.microsoft.com/office/powerpoint/2010/main" xmlns="" val="28611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Базилик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CIMG21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Не только вкусная, но и полезная кулинарная трава.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6286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ОВЁС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CIMG21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Через чулок пророс!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Огурец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 descr="CIMG21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Без окошек, без дверей, полна горница людей!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ЛУК-</a:t>
            </a:r>
            <a:endParaRPr lang="ru-RU" sz="3600" dirty="0"/>
          </a:p>
        </p:txBody>
      </p:sp>
      <p:pic>
        <p:nvPicPr>
          <p:cNvPr id="5" name="Рисунок 4" descr="CIMG22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4000" dirty="0" smtClean="0"/>
              <a:t>Здоровый друг!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ИМБИРЬ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Рисунок 4" descr="CIMG22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Даёт активность, стойкость, выносливость, энергичность.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12776"/>
            <a:ext cx="8786842" cy="1008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СПАСИБО ЗА ВНИМАНИЕ!</a:t>
            </a:r>
          </a:p>
        </p:txBody>
      </p:sp>
      <p:pic>
        <p:nvPicPr>
          <p:cNvPr id="30723" name="Picture 4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9" y="2276872"/>
            <a:ext cx="5400598" cy="4050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463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ПРОЕКТЕ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</a:rPr>
              <a:t>Тип проекта</a:t>
            </a:r>
            <a:r>
              <a:rPr lang="ru-RU" dirty="0" smtClean="0">
                <a:solidFill>
                  <a:srgbClr val="000000"/>
                </a:solidFill>
              </a:rPr>
              <a:t>: познавательно-исследовательский  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</a:rPr>
              <a:t>Участники проекта:</a:t>
            </a:r>
            <a:r>
              <a:rPr lang="ru-RU" dirty="0" smtClean="0">
                <a:solidFill>
                  <a:srgbClr val="000000"/>
                </a:solidFill>
              </a:rPr>
              <a:t> дети старшей группы «Солнышко», родители воспитанников, воспитатели группы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</a:rPr>
              <a:t>Срок реализации проекта:</a:t>
            </a:r>
            <a:r>
              <a:rPr lang="ru-RU" dirty="0" smtClean="0">
                <a:solidFill>
                  <a:srgbClr val="000000"/>
                </a:solidFill>
              </a:rPr>
              <a:t> краткосрочный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</a:rPr>
              <a:t>Формы работы:</a:t>
            </a:r>
            <a:r>
              <a:rPr lang="ru-RU" dirty="0" smtClean="0">
                <a:solidFill>
                  <a:srgbClr val="000000"/>
                </a:solidFill>
              </a:rPr>
              <a:t> игровая, познавательная, продуктивная, работа с родителями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ПРОЕКТНАЯ ИДЕЯ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1714500"/>
            <a:ext cx="7499350" cy="19288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Создать в группе детского сада огород на окне.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071810"/>
            <a:ext cx="5072098" cy="31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3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ПРОЕКТА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187450" y="2357438"/>
            <a:ext cx="7499350" cy="3768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Обобщить и расширить знания дошкольников о том, как ухаживать за растениями в комнатных условиях;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   сделать проект сотворчеством воспитателей, детей и родителей.</a:t>
            </a:r>
          </a:p>
          <a:p>
            <a:pPr algn="ctr"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 ПРОЕКТА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600200"/>
            <a:ext cx="7956550" cy="5043488"/>
          </a:xfrm>
        </p:spPr>
        <p:txBody>
          <a:bodyPr rtlCol="0">
            <a:normAutofit fontScale="70000" lnSpcReduction="20000"/>
          </a:bodyPr>
          <a:lstStyle/>
          <a:p>
            <a:pPr marL="341313" indent="-341313" eaLnBrk="1" fontAlgn="auto" hangingPunct="1">
              <a:spcAft>
                <a:spcPts val="0"/>
              </a:spcAft>
              <a:buClr>
                <a:srgbClr val="006400"/>
              </a:buClr>
              <a:buSzPct val="133000"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400" b="1" dirty="0" smtClean="0">
                <a:solidFill>
                  <a:srgbClr val="000000"/>
                </a:solidFill>
                <a:cs typeface="Times New Roman" pitchFamily="16" charset="0"/>
              </a:rPr>
              <a:t>Способствовать расширению познания детей об уходе за растениями в комнатных условиях. 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rgbClr val="006400"/>
              </a:buClr>
              <a:buSzPct val="133000"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400" b="1" dirty="0" smtClean="0">
                <a:solidFill>
                  <a:srgbClr val="000000"/>
                </a:solidFill>
                <a:cs typeface="Times New Roman" pitchFamily="16" charset="0"/>
              </a:rPr>
              <a:t>Обобщать представление детей о необходимости света, тепла, влаги, почвы для роста растений. 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rgbClr val="006400"/>
              </a:buClr>
              <a:buSzPct val="133000"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400" b="1" dirty="0" smtClean="0">
                <a:solidFill>
                  <a:srgbClr val="000000"/>
                </a:solidFill>
                <a:cs typeface="Times New Roman" pitchFamily="16" charset="0"/>
              </a:rPr>
              <a:t>Подвести   детей к мысли о взаимосвязи природы и человека.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rgbClr val="006400"/>
              </a:buClr>
              <a:buSzPct val="133000"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400" b="1" dirty="0" smtClean="0">
                <a:solidFill>
                  <a:srgbClr val="000000"/>
                </a:solidFill>
                <a:cs typeface="Times New Roman" pitchFamily="16" charset="0"/>
              </a:rPr>
              <a:t>Способствовать развитию познавательных, исследовательских способностей детей. 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rgbClr val="006400"/>
              </a:buClr>
              <a:buSzPct val="133000"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400" b="1" dirty="0" smtClean="0">
                <a:solidFill>
                  <a:srgbClr val="000000"/>
                </a:solidFill>
                <a:cs typeface="Times New Roman" pitchFamily="16" charset="0"/>
              </a:rPr>
              <a:t>Формировать бережное отношение к своему труду, и труду взрослых и детей. 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rgbClr val="006400"/>
              </a:buClr>
              <a:buSzPct val="133000"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400" b="1" dirty="0" smtClean="0">
                <a:solidFill>
                  <a:srgbClr val="000000"/>
                </a:solidFill>
                <a:cs typeface="Times New Roman" pitchFamily="16" charset="0"/>
              </a:rPr>
              <a:t>Способствовать развитию речи детей, активизировать словарь. 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rgbClr val="006400"/>
              </a:buClr>
              <a:buSzPct val="133000"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400" b="1" dirty="0" smtClean="0">
                <a:solidFill>
                  <a:srgbClr val="000000"/>
                </a:solidFill>
                <a:cs typeface="Times New Roman" pitchFamily="16" charset="0"/>
              </a:rPr>
              <a:t>Формировать чувство общности детей в группе и навыки сотрудничества.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ЭТАПЫ РЕАЛИЗАЦИИ ПРОЕКТА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1428750" y="1500188"/>
            <a:ext cx="6929438" cy="1285875"/>
          </a:xfrm>
          <a:prstGeom prst="ribbon">
            <a:avLst>
              <a:gd name="adj1" fmla="val 23123"/>
              <a:gd name="adj2" fmla="val 6748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</a:rPr>
              <a:t>I этап – подготовительный</a:t>
            </a:r>
          </a:p>
        </p:txBody>
      </p:sp>
      <p:sp>
        <p:nvSpPr>
          <p:cNvPr id="7" name="Лента лицом вниз 6"/>
          <p:cNvSpPr/>
          <p:nvPr/>
        </p:nvSpPr>
        <p:spPr>
          <a:xfrm>
            <a:off x="1428750" y="3000375"/>
            <a:ext cx="6929438" cy="1619250"/>
          </a:xfrm>
          <a:prstGeom prst="ribbon">
            <a:avLst>
              <a:gd name="adj1" fmla="val 23123"/>
              <a:gd name="adj2" fmla="val 6748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cs typeface="Calibri" pitchFamily="34" charset="0"/>
              </a:rPr>
              <a:t>II этап – основной </a:t>
            </a:r>
          </a:p>
          <a:p>
            <a:pPr algn="ctr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cs typeface="Calibri" pitchFamily="34" charset="0"/>
              </a:rPr>
              <a:t>( практический) </a:t>
            </a:r>
          </a:p>
        </p:txBody>
      </p:sp>
      <p:sp>
        <p:nvSpPr>
          <p:cNvPr id="8" name="Лента лицом вниз 7"/>
          <p:cNvSpPr/>
          <p:nvPr/>
        </p:nvSpPr>
        <p:spPr>
          <a:xfrm>
            <a:off x="1643063" y="4929188"/>
            <a:ext cx="6929437" cy="1260475"/>
          </a:xfrm>
          <a:prstGeom prst="ribbon">
            <a:avLst>
              <a:gd name="adj1" fmla="val 23123"/>
              <a:gd name="adj2" fmla="val 6748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</a:rPr>
              <a:t>III этап – заключительный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ОЖИДАЕМЫЕ РЕЗУЛЬТАТЫ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1. 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b="1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2.У детей сформируются знания о росте растений в комнатных условиях.</a:t>
            </a:r>
          </a:p>
          <a:p>
            <a:pPr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ЭТАП -ПОДГОТОВИТЕЛЬНЫЙ</a:t>
            </a:r>
            <a:endParaRPr lang="ru-RU" dirty="0">
              <a:ln w="19050">
                <a:noFill/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6" charset="0"/>
              </a:rPr>
              <a:t>1.    Подбор художественной литературы: стихи, загадки, пословицы, поговорки, рассказы, сказки про овощи, экологические сказки.</a:t>
            </a:r>
            <a:r>
              <a:rPr lang="ru-RU" b="1" i="1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6" charset="0"/>
              </a:rPr>
              <a:t>2.  Подбор дидактических игр и наглядного материала по теме проекта.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6" charset="0"/>
              </a:rPr>
              <a:t>3.  Беседа с родителями «Участвуем в проекте «Огород на окне».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6" charset="0"/>
              </a:rPr>
              <a:t>4.  Посадка огорода на окне.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og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ovogi</Template>
  <TotalTime>253</TotalTime>
  <Words>639</Words>
  <Application>Microsoft Office PowerPoint</Application>
  <PresentationFormat>Экран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ovogi</vt:lpstr>
      <vt:lpstr>ПРОЕКТ  «ОГОРОД НА ОКНЕ»</vt:lpstr>
      <vt:lpstr>Слайд 2</vt:lpstr>
      <vt:lpstr>О ПРОЕКТЕ</vt:lpstr>
      <vt:lpstr>ПРОЕКТНАЯ ИДЕЯ</vt:lpstr>
      <vt:lpstr>ЦЕЛЬ ПРОЕКТА</vt:lpstr>
      <vt:lpstr>ЗАДАЧИ  ПРОЕКТА</vt:lpstr>
      <vt:lpstr>ЭТАПЫ РЕАЛИЗАЦИИ ПРОЕКТА</vt:lpstr>
      <vt:lpstr>ОЖИДАЕМЫЕ РЕЗУЛЬТАТЫ</vt:lpstr>
      <vt:lpstr>I ЭТАП -ПОДГОТОВИТЕЛЬНЫЙ</vt:lpstr>
      <vt:lpstr>II ЭТАП -ОСНОВНОЙ</vt:lpstr>
      <vt:lpstr>II ЭТАП -ОСНОВНОЙ</vt:lpstr>
      <vt:lpstr>Игровая деятельность</vt:lpstr>
      <vt:lpstr>Познание</vt:lpstr>
      <vt:lpstr>Коммуникация</vt:lpstr>
      <vt:lpstr>Чтение художественной литературы</vt:lpstr>
      <vt:lpstr>Безопасность,  здоровье</vt:lpstr>
      <vt:lpstr>Музыка</vt:lpstr>
      <vt:lpstr>Работа с родителями:</vt:lpstr>
      <vt:lpstr>III ЭТАП -ЗАКЛЮЧИТЕЛЬНЫЙ</vt:lpstr>
      <vt:lpstr>«Что посеешь, то и пожнёшь.»</vt:lpstr>
      <vt:lpstr>Слайд 21</vt:lpstr>
      <vt:lpstr>Базилик</vt:lpstr>
      <vt:lpstr>ОВЁС</vt:lpstr>
      <vt:lpstr>Огурец</vt:lpstr>
      <vt:lpstr>ЛУК-</vt:lpstr>
      <vt:lpstr>ИМБИРЬ</vt:lpstr>
      <vt:lpstr>Слайд 27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«огород на окне»</dc:title>
  <dc:creator>1</dc:creator>
  <cp:lastModifiedBy>User</cp:lastModifiedBy>
  <cp:revision>43</cp:revision>
  <dcterms:created xsi:type="dcterms:W3CDTF">2013-03-24T11:37:19Z</dcterms:created>
  <dcterms:modified xsi:type="dcterms:W3CDTF">2017-11-08T09:58:29Z</dcterms:modified>
</cp:coreProperties>
</file>