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9"/>
  </p:notesMasterIdLst>
  <p:sldIdLst>
    <p:sldId id="266" r:id="rId2"/>
    <p:sldId id="258" r:id="rId3"/>
    <p:sldId id="260" r:id="rId4"/>
    <p:sldId id="261" r:id="rId5"/>
    <p:sldId id="267" r:id="rId6"/>
    <p:sldId id="274" r:id="rId7"/>
    <p:sldId id="270" r:id="rId8"/>
    <p:sldId id="271" r:id="rId9"/>
    <p:sldId id="272" r:id="rId10"/>
    <p:sldId id="269" r:id="rId11"/>
    <p:sldId id="273" r:id="rId12"/>
    <p:sldId id="268" r:id="rId13"/>
    <p:sldId id="264" r:id="rId14"/>
    <p:sldId id="262" r:id="rId15"/>
    <p:sldId id="259" r:id="rId16"/>
    <p:sldId id="265" r:id="rId17"/>
    <p:sldId id="263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90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7D7F190-80EA-45C7-8C1B-B25593CFE63A}" type="datetimeFigureOut">
              <a:rPr lang="ru-RU" smtClean="0"/>
              <a:pPr/>
              <a:t>18.04.2018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9E3BDDE-253C-4116-924B-5EFC3C24CF62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E3BDDE-253C-4116-924B-5EFC3C24CF62}" type="slidenum">
              <a:rPr lang="ru-RU" smtClean="0"/>
              <a:pPr/>
              <a:t>15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3E4C57-42FD-4B59-AB60-AB365EB707C3}" type="datetimeFigureOut">
              <a:rPr lang="ru-RU" smtClean="0"/>
              <a:pPr/>
              <a:t>18.04.2018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DC7FC047-23DF-43BF-AD65-F0F9A23C80A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push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3E4C57-42FD-4B59-AB60-AB365EB707C3}" type="datetimeFigureOut">
              <a:rPr lang="ru-RU" smtClean="0"/>
              <a:pPr/>
              <a:t>18.04.2018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DC7FC047-23DF-43BF-AD65-F0F9A23C80A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push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3E4C57-42FD-4B59-AB60-AB365EB707C3}" type="datetimeFigureOut">
              <a:rPr lang="ru-RU" smtClean="0"/>
              <a:pPr/>
              <a:t>18.04.2018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7FC047-23DF-43BF-AD65-F0F9A23C80A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push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3E4C57-42FD-4B59-AB60-AB365EB707C3}" type="datetimeFigureOut">
              <a:rPr lang="ru-RU" smtClean="0"/>
              <a:pPr/>
              <a:t>18.04.2018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7FC047-23DF-43BF-AD65-F0F9A23C80A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push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3E4C57-42FD-4B59-AB60-AB365EB707C3}" type="datetimeFigureOut">
              <a:rPr lang="ru-RU" smtClean="0"/>
              <a:pPr/>
              <a:t>18.04.2018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DC7FC047-23DF-43BF-AD65-F0F9A23C80A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  <p:transition spd="med">
    <p:push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3E4C57-42FD-4B59-AB60-AB365EB707C3}" type="datetimeFigureOut">
              <a:rPr lang="ru-RU" smtClean="0"/>
              <a:pPr/>
              <a:t>18.04.2018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7FC047-23DF-43BF-AD65-F0F9A23C80A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push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3E4C57-42FD-4B59-AB60-AB365EB707C3}" type="datetimeFigureOut">
              <a:rPr lang="ru-RU" smtClean="0"/>
              <a:pPr/>
              <a:t>18.04.2018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7FC047-23DF-43BF-AD65-F0F9A23C80A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push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3E4C57-42FD-4B59-AB60-AB365EB707C3}" type="datetimeFigureOut">
              <a:rPr lang="ru-RU" smtClean="0"/>
              <a:pPr/>
              <a:t>18.04.2018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7FC047-23DF-43BF-AD65-F0F9A23C80A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push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3E4C57-42FD-4B59-AB60-AB365EB707C3}" type="datetimeFigureOut">
              <a:rPr lang="ru-RU" smtClean="0"/>
              <a:pPr/>
              <a:t>18.04.2018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7FC047-23DF-43BF-AD65-F0F9A23C80A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  <p:transition spd="med">
    <p:push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3E4C57-42FD-4B59-AB60-AB365EB707C3}" type="datetimeFigureOut">
              <a:rPr lang="ru-RU" smtClean="0"/>
              <a:pPr/>
              <a:t>18.04.2018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7FC047-23DF-43BF-AD65-F0F9A23C80A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push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3E4C57-42FD-4B59-AB60-AB365EB707C3}" type="datetimeFigureOut">
              <a:rPr lang="ru-RU" smtClean="0"/>
              <a:pPr/>
              <a:t>18.04.2018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7FC047-23DF-43BF-AD65-F0F9A23C80A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push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 bright="6000" contrast="26000"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F73E4C57-42FD-4B59-AB60-AB365EB707C3}" type="datetimeFigureOut">
              <a:rPr lang="ru-RU" smtClean="0"/>
              <a:pPr/>
              <a:t>18.04.2018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DC7FC047-23DF-43BF-AD65-F0F9A23C80A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>
    <p:push dir="d"/>
  </p:transition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260648"/>
            <a:ext cx="7776864" cy="2664296"/>
          </a:xfrm>
          <a:effectLst/>
        </p:spPr>
        <p:txBody>
          <a:bodyPr>
            <a:normAutofit fontScale="90000"/>
          </a:bodyPr>
          <a:lstStyle/>
          <a:p>
            <a:pPr algn="ctr">
              <a:lnSpc>
                <a:spcPct val="150000"/>
              </a:lnSpc>
            </a:pPr>
            <a:r>
              <a:rPr lang="ru-RU" sz="4000" cap="none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Викторина по теме: </a:t>
            </a:r>
            <a:br>
              <a:rPr lang="ru-RU" sz="4000" cap="none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</a:br>
            <a:r>
              <a:rPr lang="ru-RU" sz="4000" cap="none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«Вода – чудесный дар природы»</a:t>
            </a:r>
            <a:br>
              <a:rPr lang="ru-RU" sz="4000" cap="none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</a:br>
            <a:endParaRPr lang="ru-RU" sz="4000" cap="none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1026" name="Picture 2" descr="http://libsakh.ru/uploads/pics/Voda2.jpg"/>
          <p:cNvPicPr>
            <a:picLocks noChangeAspect="1" noChangeArrowheads="1"/>
          </p:cNvPicPr>
          <p:nvPr/>
        </p:nvPicPr>
        <p:blipFill>
          <a:blip r:embed="rId2" cstate="print"/>
          <a:srcRect l="15745" t="3801" r="16356" b="29001"/>
          <a:stretch>
            <a:fillRect/>
          </a:stretch>
        </p:blipFill>
        <p:spPr bwMode="auto">
          <a:xfrm>
            <a:off x="1187624" y="2060848"/>
            <a:ext cx="6912768" cy="4628712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ransition spd="med">
    <p:push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1" name="Rectangle 1"/>
          <p:cNvSpPr>
            <a:spLocks noChangeArrowheads="1"/>
          </p:cNvSpPr>
          <p:nvPr/>
        </p:nvSpPr>
        <p:spPr bwMode="auto">
          <a:xfrm>
            <a:off x="467544" y="616621"/>
            <a:ext cx="8280920" cy="54784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ea typeface="Times New Roman" pitchFamily="18" charset="0"/>
                <a:cs typeface="Andalus" pitchFamily="18" charset="-78"/>
              </a:rPr>
              <a:t>Цель:</a:t>
            </a:r>
            <a:r>
              <a:rPr lang="ru-RU" sz="2200" b="1" dirty="0" smtClean="0">
                <a:solidFill>
                  <a:srgbClr val="333333"/>
                </a:solidFill>
                <a:ea typeface="Times New Roman" pitchFamily="18" charset="0"/>
                <a:cs typeface="Andalus" pitchFamily="18" charset="-78"/>
              </a:rPr>
              <a:t> </a:t>
            </a:r>
            <a:r>
              <a:rPr lang="ru-RU" sz="2200" dirty="0" smtClean="0">
                <a:solidFill>
                  <a:srgbClr val="002060"/>
                </a:solidFill>
              </a:rPr>
              <a:t>обобщение и закрепление знаний о воде в форме проведения викторины.</a:t>
            </a:r>
            <a:endParaRPr kumimoji="0" lang="ru-RU" sz="22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ea typeface="Times New Roman" pitchFamily="18" charset="0"/>
              <a:cs typeface="Andalus" pitchFamily="18" charset="-78"/>
            </a:endParaRPr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Times New Roman" pitchFamily="18" charset="0"/>
              <a:cs typeface="Andalus" pitchFamily="18" charset="-78"/>
            </a:endParaRPr>
          </a:p>
          <a:p>
            <a:pPr marL="0" marR="0" lvl="0" indent="0" algn="just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ea typeface="Times New Roman" pitchFamily="18" charset="0"/>
                <a:cs typeface="Andalus" pitchFamily="18" charset="-78"/>
              </a:rPr>
              <a:t>Задачи: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ea typeface="Times New Roman" pitchFamily="18" charset="0"/>
                <a:cs typeface="Andalus" pitchFamily="18" charset="-78"/>
              </a:rPr>
              <a:t> </a:t>
            </a:r>
          </a:p>
          <a:p>
            <a:pPr marL="0" marR="0" lvl="0" indent="0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ea typeface="Times New Roman" pitchFamily="18" charset="0"/>
                <a:cs typeface="Andalus" pitchFamily="18" charset="-78"/>
              </a:rPr>
              <a:t>развитие экологического и эстетического воспитания;</a:t>
            </a:r>
            <a:endParaRPr lang="ru-RU" sz="2200" dirty="0" smtClean="0">
              <a:solidFill>
                <a:srgbClr val="002060"/>
              </a:solidFill>
              <a:ea typeface="Times New Roman" pitchFamily="18" charset="0"/>
              <a:cs typeface="Andalus" pitchFamily="18" charset="-78"/>
            </a:endParaRPr>
          </a:p>
          <a:p>
            <a:pPr marL="0" marR="0" lvl="0" indent="0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lang="ru-RU" sz="2200" dirty="0" smtClean="0">
                <a:solidFill>
                  <a:srgbClr val="002060"/>
                </a:solidFill>
              </a:rPr>
              <a:t>формирование знаний о свойствах воды через экспериментальную деятельность; </a:t>
            </a:r>
          </a:p>
          <a:p>
            <a:pPr marL="0" marR="0" lvl="0" indent="0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lang="ru-RU" sz="2200" dirty="0" smtClean="0">
                <a:solidFill>
                  <a:srgbClr val="002060"/>
                </a:solidFill>
              </a:rPr>
              <a:t>формирование целостного взгляда на природу, ответственного отношения к окружающей среде;</a:t>
            </a:r>
          </a:p>
          <a:p>
            <a:pPr marL="0" marR="0" lvl="0" indent="0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lang="ru-RU" sz="2200" dirty="0" smtClean="0">
                <a:solidFill>
                  <a:srgbClr val="002060"/>
                </a:solidFill>
              </a:rPr>
              <a:t>воспитание  бережного отношения к воде как к основному природному ресурсу, подвести к пониманию роли человека в этом, а так же роли воды для жизни всего мира природы.</a:t>
            </a:r>
          </a:p>
        </p:txBody>
      </p:sp>
    </p:spTree>
  </p:cSld>
  <p:clrMapOvr>
    <a:masterClrMapping/>
  </p:clrMapOvr>
  <p:transition spd="med">
    <p:push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860032" y="548680"/>
            <a:ext cx="39604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2 команда - Капельки</a:t>
            </a:r>
            <a:endParaRPr lang="ru-RU" sz="28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002060"/>
              </a:soli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95536" y="548680"/>
            <a:ext cx="42484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 команда – Снежинки  </a:t>
            </a:r>
            <a:endParaRPr lang="ru-RU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9218" name="Picture 2" descr="http://v-novyy-god.ru/wp-content/uploads/2013/10/%D0%A1%D0%BD%D0%B5%D0%B6%D0%B8%D0%BD%D0%BA%D0%B0-%D1%81%D0%BF%D1%80%D1%8F%D1%82%D0%B0%D0%BB%D0%B0%D1%81%D1%8C.jpg"/>
          <p:cNvPicPr>
            <a:picLocks noChangeAspect="1" noChangeArrowheads="1"/>
          </p:cNvPicPr>
          <p:nvPr/>
        </p:nvPicPr>
        <p:blipFill>
          <a:blip r:embed="rId2" cstate="print"/>
          <a:srcRect l="39899" t="11629" r="16932" b="18605"/>
          <a:stretch>
            <a:fillRect/>
          </a:stretch>
        </p:blipFill>
        <p:spPr bwMode="auto">
          <a:xfrm>
            <a:off x="251520" y="1700808"/>
            <a:ext cx="4277275" cy="396044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9220" name="AutoShape 4" descr="https://melkie.net/wp-content/uploads/2017/11/zhivaya-kapelka-kapelka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9222" name="AutoShape 6" descr="https://melkie.net/wp-content/uploads/2017/11/zhivaya-kapelka-kapelka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9224" name="Picture 8" descr="https://melkie.net/wp-content/uploads/2017/11/zhivaya-kapelka-kapelk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016" y="1700808"/>
            <a:ext cx="4186737" cy="388843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 spd="med">
    <p:push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 descr="Обои Сила,волна,океан,обзаведение,вода 1152x864 px"/>
          <p:cNvPicPr>
            <a:picLocks noChangeAspect="1" noChangeArrowheads="1"/>
          </p:cNvPicPr>
          <p:nvPr/>
        </p:nvPicPr>
        <p:blipFill>
          <a:blip r:embed="rId2" cstate="print"/>
          <a:srcRect l="5906" t="5792" r="6158"/>
          <a:stretch>
            <a:fillRect/>
          </a:stretch>
        </p:blipFill>
        <p:spPr bwMode="auto">
          <a:xfrm>
            <a:off x="251520" y="3645024"/>
            <a:ext cx="3960440" cy="311016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7169" name="Rectangle 1"/>
          <p:cNvSpPr>
            <a:spLocks noChangeArrowheads="1"/>
          </p:cNvSpPr>
          <p:nvPr/>
        </p:nvSpPr>
        <p:spPr bwMode="auto">
          <a:xfrm>
            <a:off x="1403648" y="419442"/>
            <a:ext cx="648072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600" i="0" strike="noStrike" normalizeH="0" baseline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Georgia" pitchFamily="18" charset="0"/>
                <a:cs typeface="Times New Roman" pitchFamily="18" charset="0"/>
              </a:rPr>
              <a:t>Стихи о воде</a:t>
            </a:r>
            <a:endParaRPr kumimoji="0" lang="ru-RU" sz="3600" i="0" strike="noStrike" normalizeH="0" baseline="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itchFamily="34" charset="0"/>
            </a:endParaRPr>
          </a:p>
        </p:txBody>
      </p:sp>
      <p:sp>
        <p:nvSpPr>
          <p:cNvPr id="7175" name="AutoShape 7" descr="https://www.processingmagazine.com/wp-content/uploads/2015/06/TS_164719152_360x235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7179" name="Picture 11" descr="http://mtdata.ru/u21/photoD442/20285500852-0/origina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36028" y="3711351"/>
            <a:ext cx="4513933" cy="302433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173" name="Picture 5" descr="Твердое состояние "/>
          <p:cNvPicPr>
            <a:picLocks noChangeAspect="1" noChangeArrowheads="1"/>
          </p:cNvPicPr>
          <p:nvPr/>
        </p:nvPicPr>
        <p:blipFill>
          <a:blip r:embed="rId4" cstate="print"/>
          <a:srcRect l="18900" t="26775" r="19676" b="7076"/>
          <a:stretch>
            <a:fillRect/>
          </a:stretch>
        </p:blipFill>
        <p:spPr bwMode="auto">
          <a:xfrm>
            <a:off x="4860032" y="1124744"/>
            <a:ext cx="3688638" cy="297928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181" name="Picture 13" descr="http://www.shakhty.su/2017/07/10/001/00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9552" y="1196752"/>
            <a:ext cx="3639441" cy="275869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 spd="med">
    <p:push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1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7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860032" y="548680"/>
            <a:ext cx="39604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2 команда - Капельки</a:t>
            </a:r>
            <a:endParaRPr lang="ru-RU" sz="28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002060"/>
              </a:soli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95536" y="548680"/>
            <a:ext cx="42484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 команда – Снежинки  </a:t>
            </a:r>
            <a:endParaRPr lang="ru-RU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9218" name="Picture 2" descr="http://v-novyy-god.ru/wp-content/uploads/2013/10/%D0%A1%D0%BD%D0%B5%D0%B6%D0%B8%D0%BD%D0%BA%D0%B0-%D1%81%D0%BF%D1%80%D1%8F%D1%82%D0%B0%D0%BB%D0%B0%D1%81%D1%8C.jpg"/>
          <p:cNvPicPr>
            <a:picLocks noChangeAspect="1" noChangeArrowheads="1"/>
          </p:cNvPicPr>
          <p:nvPr/>
        </p:nvPicPr>
        <p:blipFill>
          <a:blip r:embed="rId2" cstate="print"/>
          <a:srcRect l="39899" t="11629" r="16932" b="18605"/>
          <a:stretch>
            <a:fillRect/>
          </a:stretch>
        </p:blipFill>
        <p:spPr bwMode="auto">
          <a:xfrm>
            <a:off x="251520" y="1700808"/>
            <a:ext cx="4277275" cy="396044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9220" name="AutoShape 4" descr="https://melkie.net/wp-content/uploads/2017/11/zhivaya-kapelka-kapelka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9222" name="AutoShape 6" descr="https://melkie.net/wp-content/uploads/2017/11/zhivaya-kapelka-kapelka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9224" name="Picture 8" descr="https://melkie.net/wp-content/uploads/2017/11/zhivaya-kapelka-kapelk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016" y="1700808"/>
            <a:ext cx="4186737" cy="388843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 spd="med">
    <p:push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15616" y="1772816"/>
            <a:ext cx="6984776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ea typeface="Georgia" pitchFamily="18" charset="0"/>
                <a:cs typeface="Times New Roman" pitchFamily="18" charset="0"/>
              </a:rPr>
              <a:t>Конкурс</a:t>
            </a:r>
          </a:p>
          <a:p>
            <a:pPr algn="ctr"/>
            <a:r>
              <a:rPr lang="ru-RU" sz="3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ea typeface="Georgia" pitchFamily="18" charset="0"/>
                <a:cs typeface="Times New Roman" pitchFamily="18" charset="0"/>
              </a:rPr>
              <a:t> «Загадки. Загадки? Загадки!»</a:t>
            </a:r>
            <a:endParaRPr lang="ru-RU" sz="3400" dirty="0"/>
          </a:p>
        </p:txBody>
      </p:sp>
    </p:spTree>
  </p:cSld>
  <p:clrMapOvr>
    <a:masterClrMapping/>
  </p:clrMapOvr>
  <p:transition spd="med">
    <p:push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9" name="Rectangle 1"/>
          <p:cNvSpPr>
            <a:spLocks noChangeArrowheads="1"/>
          </p:cNvSpPr>
          <p:nvPr/>
        </p:nvSpPr>
        <p:spPr bwMode="auto">
          <a:xfrm>
            <a:off x="467544" y="1079175"/>
            <a:ext cx="3960440" cy="21236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ea typeface="Georgia" pitchFamily="18" charset="0"/>
                <a:cs typeface="Times New Roman" pitchFamily="18" charset="0"/>
              </a:rPr>
              <a:t>1. Очень добродушная,</a:t>
            </a:r>
            <a:endParaRPr kumimoji="0" lang="ru-RU" sz="22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ea typeface="Georgia" pitchFamily="18" charset="0"/>
                <a:cs typeface="Times New Roman" pitchFamily="18" charset="0"/>
              </a:rPr>
              <a:t>Но когда я захочу,</a:t>
            </a:r>
            <a:endParaRPr kumimoji="0" lang="ru-RU" sz="22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ea typeface="Georgia" pitchFamily="18" charset="0"/>
                <a:cs typeface="Times New Roman" pitchFamily="18" charset="0"/>
              </a:rPr>
              <a:t>Я мягкая, послушная,</a:t>
            </a:r>
            <a:endParaRPr kumimoji="0" lang="ru-RU" sz="22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ea typeface="Georgia" pitchFamily="18" charset="0"/>
                <a:cs typeface="Times New Roman" pitchFamily="18" charset="0"/>
              </a:rPr>
              <a:t>Даже камень источу</a:t>
            </a:r>
            <a:r>
              <a:rPr kumimoji="0" lang="ru-RU" sz="2200" b="0" i="0" u="none" strike="noStrike" cap="none" normalizeH="0" dirty="0" smtClean="0">
                <a:ln>
                  <a:noFill/>
                </a:ln>
                <a:solidFill>
                  <a:srgbClr val="002060"/>
                </a:solidFill>
                <a:effectLst/>
                <a:ea typeface="Georgia" pitchFamily="18" charset="0"/>
                <a:cs typeface="Times New Roman" pitchFamily="18" charset="0"/>
              </a:rPr>
              <a:t> 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ea typeface="Georgia" pitchFamily="18" charset="0"/>
                <a:cs typeface="Times New Roman" pitchFamily="18" charset="0"/>
              </a:rPr>
              <a:t>(Вода)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2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cs typeface="Arial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67544" y="3789040"/>
            <a:ext cx="6390456" cy="1785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200" dirty="0" smtClean="0">
                <a:solidFill>
                  <a:srgbClr val="002060"/>
                </a:solidFill>
                <a:ea typeface="Georgia" pitchFamily="18" charset="0"/>
                <a:cs typeface="Times New Roman" pitchFamily="18" charset="0"/>
              </a:rPr>
              <a:t>2. Утром </a:t>
            </a:r>
            <a:r>
              <a:rPr lang="ru-RU" sz="2200" dirty="0" smtClean="0">
                <a:solidFill>
                  <a:srgbClr val="002060"/>
                </a:solidFill>
                <a:ea typeface="Georgia" pitchFamily="18" charset="0"/>
                <a:cs typeface="Times New Roman" pitchFamily="18" charset="0"/>
              </a:rPr>
              <a:t>бусы засверкали</a:t>
            </a:r>
            <a:endParaRPr lang="ru-RU" sz="2200" dirty="0" smtClean="0">
              <a:solidFill>
                <a:srgbClr val="002060"/>
              </a:solidFill>
              <a:cs typeface="Arial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200" dirty="0" smtClean="0">
                <a:solidFill>
                  <a:srgbClr val="002060"/>
                </a:solidFill>
                <a:ea typeface="Georgia" pitchFamily="18" charset="0"/>
                <a:cs typeface="Times New Roman" pitchFamily="18" charset="0"/>
              </a:rPr>
              <a:t>Всю траву собой заткали.</a:t>
            </a:r>
            <a:endParaRPr lang="ru-RU" sz="2200" dirty="0" smtClean="0">
              <a:solidFill>
                <a:srgbClr val="002060"/>
              </a:solidFill>
              <a:cs typeface="Arial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200" dirty="0" smtClean="0">
                <a:solidFill>
                  <a:srgbClr val="002060"/>
                </a:solidFill>
                <a:ea typeface="Georgia" pitchFamily="18" charset="0"/>
                <a:cs typeface="Times New Roman" pitchFamily="18" charset="0"/>
              </a:rPr>
              <a:t>А пошли искать их днём</a:t>
            </a:r>
            <a:endParaRPr lang="ru-RU" sz="2200" dirty="0" smtClean="0">
              <a:solidFill>
                <a:srgbClr val="002060"/>
              </a:solidFill>
              <a:cs typeface="Arial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200" dirty="0" smtClean="0">
                <a:solidFill>
                  <a:srgbClr val="002060"/>
                </a:solidFill>
                <a:ea typeface="Georgia" pitchFamily="18" charset="0"/>
                <a:cs typeface="Times New Roman" pitchFamily="18" charset="0"/>
              </a:rPr>
              <a:t>Ищем, ищем, не </a:t>
            </a:r>
            <a:r>
              <a:rPr lang="ru-RU" sz="2200" dirty="0" smtClean="0">
                <a:solidFill>
                  <a:srgbClr val="002060"/>
                </a:solidFill>
                <a:ea typeface="Georgia" pitchFamily="18" charset="0"/>
                <a:cs typeface="Times New Roman" pitchFamily="18" charset="0"/>
              </a:rPr>
              <a:t>найдём</a:t>
            </a:r>
            <a:r>
              <a:rPr lang="ru-RU" sz="2200" dirty="0" smtClean="0">
                <a:solidFill>
                  <a:srgbClr val="002060"/>
                </a:solidFill>
                <a:ea typeface="Georgia" pitchFamily="18" charset="0"/>
                <a:cs typeface="Times New Roman" pitchFamily="18" charset="0"/>
              </a:rPr>
              <a:t> </a:t>
            </a:r>
            <a:endParaRPr lang="ru-RU" sz="2200" dirty="0" smtClean="0">
              <a:solidFill>
                <a:srgbClr val="002060"/>
              </a:solidFill>
              <a:ea typeface="Georgia" pitchFamily="18" charset="0"/>
              <a:cs typeface="Times New Roman" pitchFamily="18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200" dirty="0" smtClean="0">
                <a:solidFill>
                  <a:srgbClr val="002060"/>
                </a:solidFill>
                <a:ea typeface="Georgia" pitchFamily="18" charset="0"/>
                <a:cs typeface="Times New Roman" pitchFamily="18" charset="0"/>
              </a:rPr>
              <a:t>(Роса</a:t>
            </a:r>
            <a:r>
              <a:rPr lang="ru-RU" sz="2200" dirty="0" smtClean="0">
                <a:solidFill>
                  <a:srgbClr val="002060"/>
                </a:solidFill>
                <a:ea typeface="Georgia" pitchFamily="18" charset="0"/>
                <a:cs typeface="Times New Roman" pitchFamily="18" charset="0"/>
              </a:rPr>
              <a:t>)</a:t>
            </a:r>
            <a:endParaRPr lang="ru-RU" sz="2200" dirty="0" smtClean="0">
              <a:solidFill>
                <a:srgbClr val="002060"/>
              </a:solidFill>
              <a:cs typeface="Arial" pitchFamily="34" charset="0"/>
            </a:endParaRPr>
          </a:p>
        </p:txBody>
      </p:sp>
      <p:pic>
        <p:nvPicPr>
          <p:cNvPr id="12291" name="Picture 3" descr="http://tiroz.org/wp-content/uploads/2016/04/ob.jpg"/>
          <p:cNvPicPr>
            <a:picLocks noChangeAspect="1" noChangeArrowheads="1"/>
          </p:cNvPicPr>
          <p:nvPr/>
        </p:nvPicPr>
        <p:blipFill>
          <a:blip r:embed="rId2" cstate="print"/>
          <a:srcRect l="6998" t="2469" r="20539"/>
          <a:stretch>
            <a:fillRect/>
          </a:stretch>
        </p:blipFill>
        <p:spPr bwMode="auto">
          <a:xfrm>
            <a:off x="4860032" y="620688"/>
            <a:ext cx="3240360" cy="290896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2293" name="Picture 5" descr="Обои трава, зеленая, листья, капли, вода, роса на телефон | картинки макро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11960" y="3717032"/>
            <a:ext cx="4378086" cy="273630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 spd="med">
    <p:push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1000"/>
                                        <p:tgtEl>
                                          <p:spTgt spid="1228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2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3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4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5" name="Rectangle 1"/>
          <p:cNvSpPr>
            <a:spLocks noChangeArrowheads="1"/>
          </p:cNvSpPr>
          <p:nvPr/>
        </p:nvSpPr>
        <p:spPr bwMode="auto">
          <a:xfrm>
            <a:off x="539552" y="1129430"/>
            <a:ext cx="4248472" cy="1785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ea typeface="Georgia" pitchFamily="18" charset="0"/>
                <a:cs typeface="Times New Roman" pitchFamily="18" charset="0"/>
              </a:rPr>
              <a:t>3. На дворе переполох,</a:t>
            </a:r>
            <a:endParaRPr kumimoji="0" lang="ru-RU" sz="22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ea typeface="Georgia" pitchFamily="18" charset="0"/>
                <a:cs typeface="Times New Roman" pitchFamily="18" charset="0"/>
              </a:rPr>
              <a:t>С неба сыплется горох.</a:t>
            </a:r>
            <a:endParaRPr kumimoji="0" lang="ru-RU" sz="22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ea typeface="Georgia" pitchFamily="18" charset="0"/>
                <a:cs typeface="Times New Roman" pitchFamily="18" charset="0"/>
              </a:rPr>
              <a:t>Съела шесть горошин Нина,</a:t>
            </a:r>
            <a:endParaRPr kumimoji="0" lang="ru-RU" sz="22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ea typeface="Georgia" pitchFamily="18" charset="0"/>
                <a:cs typeface="Times New Roman" pitchFamily="18" charset="0"/>
              </a:rPr>
              <a:t>У неё теперь ангина 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ea typeface="Georgia" pitchFamily="18" charset="0"/>
                <a:cs typeface="Times New Roman" pitchFamily="18" charset="0"/>
              </a:rPr>
              <a:t>(Град)</a:t>
            </a:r>
            <a:endParaRPr kumimoji="0" lang="ru-RU" sz="22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cs typeface="Arial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67544" y="3717032"/>
            <a:ext cx="468052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200" dirty="0" smtClean="0">
                <a:solidFill>
                  <a:srgbClr val="002060"/>
                </a:solidFill>
                <a:ea typeface="Georgia" pitchFamily="18" charset="0"/>
                <a:cs typeface="Times New Roman" pitchFamily="18" charset="0"/>
              </a:rPr>
              <a:t>4. Летом бежит, а зимой спит.</a:t>
            </a:r>
            <a:endParaRPr lang="ru-RU" sz="2200" dirty="0" smtClean="0">
              <a:solidFill>
                <a:srgbClr val="002060"/>
              </a:solidFill>
              <a:cs typeface="Arial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200" dirty="0" smtClean="0">
                <a:solidFill>
                  <a:srgbClr val="002060"/>
                </a:solidFill>
                <a:ea typeface="Georgia" pitchFamily="18" charset="0"/>
                <a:cs typeface="Times New Roman" pitchFamily="18" charset="0"/>
              </a:rPr>
              <a:t>Весна </a:t>
            </a:r>
            <a:r>
              <a:rPr lang="ru-RU" sz="2200" dirty="0" smtClean="0">
                <a:solidFill>
                  <a:srgbClr val="002060"/>
                </a:solidFill>
                <a:ea typeface="Georgia" pitchFamily="18" charset="0"/>
                <a:cs typeface="Times New Roman" pitchFamily="18" charset="0"/>
              </a:rPr>
              <a:t>настала, опять побежала</a:t>
            </a:r>
            <a:endParaRPr lang="ru-RU" sz="2200" dirty="0" smtClean="0">
              <a:solidFill>
                <a:srgbClr val="002060"/>
              </a:solidFill>
              <a:cs typeface="Arial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67544" y="4437112"/>
            <a:ext cx="1440161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200" dirty="0" smtClean="0">
                <a:solidFill>
                  <a:srgbClr val="002060"/>
                </a:solidFill>
                <a:ea typeface="Georgia" pitchFamily="18" charset="0"/>
                <a:cs typeface="Times New Roman" pitchFamily="18" charset="0"/>
              </a:rPr>
              <a:t>(Река)</a:t>
            </a:r>
            <a:endParaRPr lang="ru-RU" sz="2200" dirty="0">
              <a:solidFill>
                <a:srgbClr val="002060"/>
              </a:solidFill>
            </a:endParaRPr>
          </a:p>
        </p:txBody>
      </p:sp>
      <p:pic>
        <p:nvPicPr>
          <p:cNvPr id="11267" name="Picture 3" descr="http://novostey.com/i4/2016/05/23/d9903c4479ac64da969428d71a43332c.jpg"/>
          <p:cNvPicPr>
            <a:picLocks noChangeAspect="1" noChangeArrowheads="1"/>
          </p:cNvPicPr>
          <p:nvPr/>
        </p:nvPicPr>
        <p:blipFill>
          <a:blip r:embed="rId2" cstate="print"/>
          <a:srcRect l="1512" r="10793" b="10910"/>
          <a:stretch>
            <a:fillRect/>
          </a:stretch>
        </p:blipFill>
        <p:spPr bwMode="auto">
          <a:xfrm>
            <a:off x="4427984" y="548680"/>
            <a:ext cx="4295792" cy="266429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1269" name="Picture 5" descr="Фотообои River and summer natur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016" y="3501008"/>
            <a:ext cx="4086480" cy="280831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 spd="med">
    <p:push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26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26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26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1" name="Rectangle 1"/>
          <p:cNvSpPr>
            <a:spLocks noChangeArrowheads="1"/>
          </p:cNvSpPr>
          <p:nvPr/>
        </p:nvSpPr>
        <p:spPr bwMode="auto">
          <a:xfrm>
            <a:off x="539552" y="1080469"/>
            <a:ext cx="4464496" cy="1785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ea typeface="Georgia" pitchFamily="18" charset="0"/>
                <a:cs typeface="Times New Roman" pitchFamily="18" charset="0"/>
              </a:rPr>
              <a:t>5. Он пушистый, серебристый,</a:t>
            </a:r>
            <a:endParaRPr kumimoji="0" lang="ru-RU" sz="22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ea typeface="Georgia" pitchFamily="18" charset="0"/>
                <a:cs typeface="Times New Roman" pitchFamily="18" charset="0"/>
              </a:rPr>
              <a:t>Белый, белый,</a:t>
            </a:r>
            <a:endParaRPr kumimoji="0" lang="ru-RU" sz="22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ea typeface="Georgia" pitchFamily="18" charset="0"/>
                <a:cs typeface="Times New Roman" pitchFamily="18" charset="0"/>
              </a:rPr>
              <a:t>Чистый, чистый,</a:t>
            </a:r>
            <a:endParaRPr kumimoji="0" lang="ru-RU" sz="22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ea typeface="Georgia" pitchFamily="18" charset="0"/>
                <a:cs typeface="Times New Roman" pitchFamily="18" charset="0"/>
              </a:rPr>
              <a:t>Ватою на землю лёг</a:t>
            </a:r>
            <a:r>
              <a:rPr kumimoji="0" lang="ru-RU" sz="2200" b="0" i="0" u="none" strike="noStrike" cap="none" normalizeH="0" dirty="0" smtClean="0">
                <a:ln>
                  <a:noFill/>
                </a:ln>
                <a:solidFill>
                  <a:srgbClr val="002060"/>
                </a:solidFill>
                <a:effectLst/>
                <a:ea typeface="Georgia" pitchFamily="18" charset="0"/>
                <a:cs typeface="Times New Roman" pitchFamily="18" charset="0"/>
              </a:rPr>
              <a:t> 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ea typeface="Georgia" pitchFamily="18" charset="0"/>
                <a:cs typeface="Times New Roman" pitchFamily="18" charset="0"/>
              </a:rPr>
              <a:t>(Снег)</a:t>
            </a:r>
            <a:endParaRPr kumimoji="0" lang="ru-RU" sz="22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cs typeface="Arial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11560" y="3501008"/>
            <a:ext cx="5040560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200" dirty="0" smtClean="0">
                <a:solidFill>
                  <a:srgbClr val="002060"/>
                </a:solidFill>
                <a:ea typeface="Georgia" pitchFamily="18" charset="0"/>
                <a:cs typeface="Times New Roman" pitchFamily="18" charset="0"/>
              </a:rPr>
              <a:t>6. </a:t>
            </a:r>
            <a:r>
              <a:rPr lang="ru-RU" sz="2200" dirty="0" smtClean="0">
                <a:solidFill>
                  <a:srgbClr val="002060"/>
                </a:solidFill>
                <a:ea typeface="Georgia" pitchFamily="18" charset="0"/>
                <a:cs typeface="Times New Roman" pitchFamily="18" charset="0"/>
              </a:rPr>
              <a:t>Не </a:t>
            </a:r>
            <a:r>
              <a:rPr lang="ru-RU" sz="2200" dirty="0" smtClean="0">
                <a:solidFill>
                  <a:srgbClr val="002060"/>
                </a:solidFill>
                <a:ea typeface="Georgia" pitchFamily="18" charset="0"/>
                <a:cs typeface="Times New Roman" pitchFamily="18" charset="0"/>
              </a:rPr>
              <a:t>снег, не лёд</a:t>
            </a:r>
            <a:endParaRPr lang="ru-RU" sz="2200" dirty="0" smtClean="0">
              <a:solidFill>
                <a:srgbClr val="002060"/>
              </a:solidFill>
              <a:cs typeface="Arial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200" dirty="0" smtClean="0">
                <a:solidFill>
                  <a:srgbClr val="002060"/>
                </a:solidFill>
                <a:ea typeface="Georgia" pitchFamily="18" charset="0"/>
                <a:cs typeface="Times New Roman" pitchFamily="18" charset="0"/>
              </a:rPr>
              <a:t>А серебром деревья уберет </a:t>
            </a:r>
            <a:endParaRPr lang="ru-RU" sz="2200" dirty="0" smtClean="0">
              <a:solidFill>
                <a:srgbClr val="002060"/>
              </a:solidFill>
              <a:ea typeface="Georgia" pitchFamily="18" charset="0"/>
              <a:cs typeface="Times New Roman" pitchFamily="18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200" dirty="0" smtClean="0">
                <a:solidFill>
                  <a:srgbClr val="002060"/>
                </a:solidFill>
                <a:ea typeface="Georgia" pitchFamily="18" charset="0"/>
                <a:cs typeface="Times New Roman" pitchFamily="18" charset="0"/>
              </a:rPr>
              <a:t>(</a:t>
            </a:r>
            <a:r>
              <a:rPr lang="ru-RU" sz="2200" dirty="0" smtClean="0">
                <a:solidFill>
                  <a:srgbClr val="002060"/>
                </a:solidFill>
                <a:ea typeface="Georgia" pitchFamily="18" charset="0"/>
                <a:cs typeface="Times New Roman" pitchFamily="18" charset="0"/>
              </a:rPr>
              <a:t>Иней)</a:t>
            </a:r>
            <a:endParaRPr lang="ru-RU" sz="2200" dirty="0" smtClean="0">
              <a:solidFill>
                <a:srgbClr val="002060"/>
              </a:solidFill>
              <a:cs typeface="Arial" pitchFamily="34" charset="0"/>
            </a:endParaRPr>
          </a:p>
        </p:txBody>
      </p:sp>
      <p:pic>
        <p:nvPicPr>
          <p:cNvPr id="10243" name="Picture 3" descr="http://on-desktop.com/ru/images/wp.php?path=/wps/Winter_Bench_after_heavy_snowfall_095258_.jpg&amp;wp=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40019" y="476672"/>
            <a:ext cx="4032448" cy="302433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245" name="Picture 5" descr="иней... - Татьяна 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3645024"/>
            <a:ext cx="4283968" cy="285597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 spd="med">
    <p:push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24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1"/>
          <p:cNvSpPr>
            <a:spLocks noChangeArrowheads="1"/>
          </p:cNvSpPr>
          <p:nvPr/>
        </p:nvSpPr>
        <p:spPr bwMode="auto">
          <a:xfrm>
            <a:off x="1259632" y="2043862"/>
            <a:ext cx="6912768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400" strike="noStrike" normalizeH="0" baseline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ea typeface="Georgia" pitchFamily="18" charset="0"/>
                <a:cs typeface="Times New Roman" pitchFamily="18" charset="0"/>
              </a:rPr>
              <a:t>Конкурс «Свойства воды»</a:t>
            </a:r>
            <a:endParaRPr kumimoji="0" lang="ru-RU" sz="3400" strike="noStrike" normalizeH="0" baseline="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cs typeface="Arial" pitchFamily="34" charset="0"/>
            </a:endParaRPr>
          </a:p>
        </p:txBody>
      </p:sp>
    </p:spTree>
  </p:cSld>
  <p:clrMapOvr>
    <a:masterClrMapping/>
  </p:clrMapOvr>
  <p:transition spd="med">
    <p:push dir="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187624" y="1412776"/>
            <a:ext cx="7128792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ea typeface="Georgia" pitchFamily="18" charset="0"/>
                <a:cs typeface="Times New Roman" pitchFamily="18" charset="0"/>
              </a:rPr>
              <a:t>Эксперименты с водой</a:t>
            </a:r>
            <a:endParaRPr lang="ru-RU" sz="3400" dirty="0"/>
          </a:p>
        </p:txBody>
      </p:sp>
      <p:pic>
        <p:nvPicPr>
          <p:cNvPr id="1028" name="Picture 4" descr="Охлаждение испарением"/>
          <p:cNvPicPr>
            <a:picLocks noChangeAspect="1" noChangeArrowheads="1"/>
          </p:cNvPicPr>
          <p:nvPr/>
        </p:nvPicPr>
        <p:blipFill>
          <a:blip r:embed="rId2" cstate="print"/>
          <a:srcRect l="-2810" t="16738" r="50896"/>
          <a:stretch>
            <a:fillRect/>
          </a:stretch>
        </p:blipFill>
        <p:spPr bwMode="auto">
          <a:xfrm>
            <a:off x="611560" y="2276872"/>
            <a:ext cx="2520280" cy="407222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30" name="Picture 6" descr="http://sandbox.org.ua/webroot/storage/topics/2/45/9febde58cfd7c729a40f38fafbf7e04c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91880" y="2780928"/>
            <a:ext cx="5408696" cy="36004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 spd="med">
    <p:push dir="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1"/>
          <p:cNvSpPr>
            <a:spLocks noChangeArrowheads="1"/>
          </p:cNvSpPr>
          <p:nvPr/>
        </p:nvSpPr>
        <p:spPr bwMode="auto">
          <a:xfrm>
            <a:off x="755576" y="1747533"/>
            <a:ext cx="7704856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600" strike="noStrike" normalizeH="0" baseline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ea typeface="Georgia" pitchFamily="18" charset="0"/>
                <a:cs typeface="Times New Roman" pitchFamily="18" charset="0"/>
              </a:rPr>
              <a:t>Конкурс «Правила бережного обращения к воде»</a:t>
            </a:r>
            <a:endParaRPr kumimoji="0" lang="ru-RU" sz="3600" strike="noStrike" normalizeH="0" baseline="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cs typeface="Arial" pitchFamily="34" charset="0"/>
            </a:endParaRPr>
          </a:p>
        </p:txBody>
      </p:sp>
    </p:spTree>
  </p:cSld>
  <p:clrMapOvr>
    <a:masterClrMapping/>
  </p:clrMapOvr>
  <p:transition spd="med">
    <p:push dir="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5" name="Rectangle 1"/>
          <p:cNvSpPr>
            <a:spLocks noChangeArrowheads="1"/>
          </p:cNvSpPr>
          <p:nvPr/>
        </p:nvSpPr>
        <p:spPr bwMode="auto">
          <a:xfrm>
            <a:off x="395536" y="548432"/>
            <a:ext cx="8280920" cy="5047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strike="noStrike" normalizeH="0" baseline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ea typeface="Georgia" pitchFamily="18" charset="0"/>
                <a:cs typeface="Times New Roman" pitchFamily="18" charset="0"/>
              </a:rPr>
              <a:t>Конкурс</a:t>
            </a:r>
            <a:r>
              <a:rPr kumimoji="0" lang="ru-RU" sz="2800" strike="noStrike" normalizeH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ea typeface="Georgia" pitchFamily="18" charset="0"/>
                <a:cs typeface="Times New Roman" pitchFamily="18" charset="0"/>
              </a:rPr>
              <a:t> </a:t>
            </a:r>
            <a:r>
              <a:rPr kumimoji="0" lang="ru-RU" sz="2800" strike="noStrike" normalizeH="0" baseline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ea typeface="Georgia" pitchFamily="18" charset="0"/>
                <a:cs typeface="Times New Roman" pitchFamily="18" charset="0"/>
              </a:rPr>
              <a:t>«Рекорды»</a:t>
            </a:r>
            <a:endParaRPr kumimoji="0" lang="ru-RU" sz="2800" strike="noStrike" normalizeH="0" baseline="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i="0" u="none" strike="noStrike" normalizeH="0" baseline="0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ea typeface="Georgia" pitchFamily="18" charset="0"/>
                <a:cs typeface="Times New Roman" pitchFamily="18" charset="0"/>
              </a:rPr>
              <a:t>Самая длинная река в мире?</a:t>
            </a:r>
            <a:endParaRPr kumimoji="0" lang="ru-RU" sz="2800" i="0" u="none" strike="noStrike" normalizeH="0" baseline="0" dirty="0" smtClean="0">
              <a:ln w="11430"/>
              <a:solidFill>
                <a:srgbClr val="00206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i="0" u="none" strike="noStrike" normalizeH="0" baseline="0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ea typeface="Georgia" pitchFamily="18" charset="0"/>
                <a:cs typeface="Times New Roman" pitchFamily="18" charset="0"/>
              </a:rPr>
              <a:t>Самая полноводная река планеты?</a:t>
            </a:r>
            <a:endParaRPr kumimoji="0" lang="ru-RU" sz="2800" i="0" u="none" strike="noStrike" normalizeH="0" baseline="0" dirty="0" smtClean="0">
              <a:ln w="11430"/>
              <a:solidFill>
                <a:srgbClr val="00206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i="0" u="none" strike="noStrike" normalizeH="0" baseline="0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ea typeface="Georgia" pitchFamily="18" charset="0"/>
                <a:cs typeface="Times New Roman" pitchFamily="18" charset="0"/>
              </a:rPr>
              <a:t>Самый большой океан?</a:t>
            </a:r>
            <a:endParaRPr kumimoji="0" lang="ru-RU" sz="2800" i="0" u="none" strike="noStrike" normalizeH="0" baseline="0" dirty="0" smtClean="0">
              <a:ln w="11430"/>
              <a:solidFill>
                <a:srgbClr val="00206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i="0" u="none" strike="noStrike" normalizeH="0" baseline="0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ea typeface="Georgia" pitchFamily="18" charset="0"/>
                <a:cs typeface="Times New Roman" pitchFamily="18" charset="0"/>
              </a:rPr>
              <a:t>Самый маленький океан?</a:t>
            </a:r>
            <a:endParaRPr kumimoji="0" lang="ru-RU" sz="2800" i="0" u="none" strike="noStrike" normalizeH="0" baseline="0" dirty="0" smtClean="0">
              <a:ln w="11430"/>
              <a:solidFill>
                <a:srgbClr val="00206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i="0" u="none" strike="noStrike" normalizeH="0" baseline="0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ea typeface="Georgia" pitchFamily="18" charset="0"/>
                <a:cs typeface="Times New Roman" pitchFamily="18" charset="0"/>
              </a:rPr>
              <a:t>Самое глубокое озеро мира?</a:t>
            </a:r>
            <a:endParaRPr kumimoji="0" lang="ru-RU" sz="2800" i="0" u="none" strike="noStrike" normalizeH="0" baseline="0" dirty="0" smtClean="0">
              <a:ln w="11430"/>
              <a:solidFill>
                <a:srgbClr val="00206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i="0" u="none" strike="noStrike" normalizeH="0" baseline="0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ea typeface="Georgia" pitchFamily="18" charset="0"/>
                <a:cs typeface="Times New Roman" pitchFamily="18" charset="0"/>
              </a:rPr>
              <a:t>Материк, на котором содержится 80% пресной воды нашей планеты? </a:t>
            </a:r>
            <a:endParaRPr kumimoji="0" lang="ru-RU" sz="2800" i="0" u="none" strike="noStrike" normalizeH="0" baseline="0" dirty="0" smtClean="0">
              <a:ln w="11430"/>
              <a:solidFill>
                <a:srgbClr val="00206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cs typeface="Arial" pitchFamily="34" charset="0"/>
            </a:endParaRPr>
          </a:p>
        </p:txBody>
      </p:sp>
    </p:spTree>
  </p:cSld>
  <p:clrMapOvr>
    <a:masterClrMapping/>
  </p:clrMapOvr>
  <p:transition spd="med">
    <p:push dir="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5" name="Rectangle 1"/>
          <p:cNvSpPr>
            <a:spLocks noChangeArrowheads="1"/>
          </p:cNvSpPr>
          <p:nvPr/>
        </p:nvSpPr>
        <p:spPr bwMode="auto">
          <a:xfrm>
            <a:off x="1187624" y="622407"/>
            <a:ext cx="7056784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normalizeH="0" baseline="0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ea typeface="Georgia" pitchFamily="18" charset="0"/>
                <a:cs typeface="Times New Roman" pitchFamily="18" charset="0"/>
              </a:rPr>
              <a:t>Облака нахмурятся, </a:t>
            </a:r>
            <a:br>
              <a:rPr kumimoji="0" lang="ru-RU" sz="2800" b="1" i="0" u="none" strike="noStrike" normalizeH="0" baseline="0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ea typeface="Georgia" pitchFamily="18" charset="0"/>
                <a:cs typeface="Times New Roman" pitchFamily="18" charset="0"/>
              </a:rPr>
            </a:br>
            <a:r>
              <a:rPr kumimoji="0" lang="ru-RU" sz="2800" b="1" i="0" u="none" strike="noStrike" normalizeH="0" baseline="0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ea typeface="Georgia" pitchFamily="18" charset="0"/>
                <a:cs typeface="Times New Roman" pitchFamily="18" charset="0"/>
              </a:rPr>
              <a:t>Соберутся в кучу, </a:t>
            </a:r>
            <a:br>
              <a:rPr kumimoji="0" lang="ru-RU" sz="2800" b="1" i="0" u="none" strike="noStrike" normalizeH="0" baseline="0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ea typeface="Georgia" pitchFamily="18" charset="0"/>
                <a:cs typeface="Times New Roman" pitchFamily="18" charset="0"/>
              </a:rPr>
            </a:br>
            <a:r>
              <a:rPr kumimoji="0" lang="ru-RU" sz="2800" b="1" i="0" u="none" strike="noStrike" normalizeH="0" baseline="0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ea typeface="Georgia" pitchFamily="18" charset="0"/>
                <a:cs typeface="Times New Roman" pitchFamily="18" charset="0"/>
              </a:rPr>
              <a:t>Ты увидишь черную</a:t>
            </a:r>
            <a:br>
              <a:rPr kumimoji="0" lang="ru-RU" sz="2800" b="1" i="0" u="none" strike="noStrike" normalizeH="0" baseline="0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ea typeface="Georgia" pitchFamily="18" charset="0"/>
                <a:cs typeface="Times New Roman" pitchFamily="18" charset="0"/>
              </a:rPr>
            </a:br>
            <a:r>
              <a:rPr kumimoji="0" lang="ru-RU" sz="2800" b="1" i="0" u="none" strike="noStrike" normalizeH="0" baseline="0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ea typeface="Georgia" pitchFamily="18" charset="0"/>
                <a:cs typeface="Times New Roman" pitchFamily="18" charset="0"/>
              </a:rPr>
              <a:t>Грозовую ….</a:t>
            </a:r>
            <a:endParaRPr kumimoji="0" lang="ru-RU" sz="2800" b="1" i="0" u="none" strike="noStrike" normalizeH="0" baseline="0" dirty="0" smtClean="0">
              <a:ln w="11430"/>
              <a:solidFill>
                <a:srgbClr val="00206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cs typeface="Arial" pitchFamily="34" charset="0"/>
            </a:endParaRPr>
          </a:p>
        </p:txBody>
      </p:sp>
      <p:pic>
        <p:nvPicPr>
          <p:cNvPr id="6147" name="Picture 3" descr="http://www.stihi.ru/pics/2014/06/10/37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1680" y="2492896"/>
            <a:ext cx="6050786" cy="40324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>
    <p:push dir="d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AutoShape 2" descr="https://fs1.ppt4web.ru/images/77868/110561/640/img22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121" name="Rectangle 1"/>
          <p:cNvSpPr>
            <a:spLocks noChangeArrowheads="1"/>
          </p:cNvSpPr>
          <p:nvPr/>
        </p:nvSpPr>
        <p:spPr bwMode="auto">
          <a:xfrm>
            <a:off x="611560" y="1680156"/>
            <a:ext cx="8064896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000" strike="noStrike" normalizeH="0" baseline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ea typeface="Georgia" pitchFamily="18" charset="0"/>
                <a:cs typeface="Times New Roman" pitchFamily="18" charset="0"/>
              </a:rPr>
              <a:t>Конкурс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000" strike="noStrike" normalizeH="0" baseline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ea typeface="Georgia" pitchFamily="18" charset="0"/>
                <a:cs typeface="Times New Roman" pitchFamily="18" charset="0"/>
              </a:rPr>
              <a:t>«Вопросы, вопросы!»</a:t>
            </a:r>
            <a:endParaRPr kumimoji="0" lang="ru-RU" sz="4000" strike="noStrike" normalizeH="0" baseline="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cs typeface="Arial" pitchFamily="34" charset="0"/>
            </a:endParaRPr>
          </a:p>
        </p:txBody>
      </p:sp>
    </p:spTree>
  </p:cSld>
  <p:clrMapOvr>
    <a:masterClrMapping/>
  </p:clrMapOvr>
  <p:transition spd="med">
    <p:push dir="d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539552" y="518217"/>
            <a:ext cx="8136904" cy="50629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900" strike="noStrike" normalizeH="0" baseline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ea typeface="Georgia" pitchFamily="18" charset="0"/>
                <a:cs typeface="Times New Roman" pitchFamily="18" charset="0"/>
              </a:rPr>
              <a:t>Конкурс «Пословицы о воде»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700" b="1" i="0" u="none" strike="noStrike" normalizeH="0" baseline="0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400" b="1" i="0" u="none" strike="noStrike" normalizeH="0" baseline="0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ea typeface="Georgia" pitchFamily="18" charset="0"/>
                <a:cs typeface="Times New Roman" pitchFamily="18" charset="0"/>
              </a:rPr>
              <a:t>Не плюй в колодец: пригодится водицы напиться.</a:t>
            </a:r>
            <a:endParaRPr kumimoji="0" lang="ru-RU" sz="2400" b="1" i="0" u="none" strike="noStrike" normalizeH="0" baseline="0" dirty="0" smtClean="0">
              <a:ln w="11430"/>
              <a:solidFill>
                <a:srgbClr val="00206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400" b="1" i="0" u="none" strike="noStrike" normalizeH="0" baseline="0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ea typeface="Georgia" pitchFamily="18" charset="0"/>
                <a:cs typeface="Times New Roman" pitchFamily="18" charset="0"/>
              </a:rPr>
              <a:t>Под лежачий камень вода не течет.</a:t>
            </a:r>
            <a:endParaRPr kumimoji="0" lang="ru-RU" sz="2400" b="1" i="0" u="none" strike="noStrike" normalizeH="0" baseline="0" dirty="0" smtClean="0">
              <a:ln w="11430"/>
              <a:solidFill>
                <a:srgbClr val="00206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400" b="1" i="0" u="none" strike="noStrike" normalizeH="0" baseline="0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ea typeface="Georgia" pitchFamily="18" charset="0"/>
                <a:cs typeface="Times New Roman" pitchFamily="18" charset="0"/>
              </a:rPr>
              <a:t>Он из воды сухой выйдет.</a:t>
            </a:r>
            <a:endParaRPr kumimoji="0" lang="ru-RU" sz="2400" b="1" i="0" u="none" strike="noStrike" normalizeH="0" baseline="0" dirty="0" smtClean="0">
              <a:ln w="11430"/>
              <a:solidFill>
                <a:srgbClr val="00206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400" b="1" i="0" u="none" strike="noStrike" normalizeH="0" baseline="0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ea typeface="Georgia" pitchFamily="18" charset="0"/>
                <a:cs typeface="Times New Roman" pitchFamily="18" charset="0"/>
              </a:rPr>
              <a:t>С водой и огнем не поспоришь.</a:t>
            </a:r>
            <a:endParaRPr kumimoji="0" lang="ru-RU" sz="2400" b="1" i="0" u="none" strike="noStrike" normalizeH="0" baseline="0" dirty="0" smtClean="0">
              <a:ln w="11430"/>
              <a:solidFill>
                <a:srgbClr val="00206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400" b="1" i="0" u="none" strike="noStrike" normalizeH="0" baseline="0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ea typeface="Georgia" pitchFamily="18" charset="0"/>
                <a:cs typeface="Times New Roman" pitchFamily="18" charset="0"/>
              </a:rPr>
              <a:t>На обиженных воду возят.</a:t>
            </a:r>
            <a:endParaRPr kumimoji="0" lang="ru-RU" sz="2400" b="1" i="0" u="none" strike="noStrike" normalizeH="0" baseline="0" dirty="0" smtClean="0">
              <a:ln w="11430"/>
              <a:solidFill>
                <a:srgbClr val="00206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400" b="1" i="0" u="none" strike="noStrike" normalizeH="0" baseline="0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ea typeface="Georgia" pitchFamily="18" charset="0"/>
                <a:cs typeface="Times New Roman" pitchFamily="18" charset="0"/>
              </a:rPr>
              <a:t>Как с гуся вода.</a:t>
            </a:r>
            <a:endParaRPr kumimoji="0" lang="ru-RU" sz="2400" b="1" i="0" u="none" strike="noStrike" normalizeH="0" baseline="0" dirty="0" smtClean="0">
              <a:ln w="11430"/>
              <a:solidFill>
                <a:srgbClr val="00206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400" b="1" i="0" u="none" strike="noStrike" normalizeH="0" baseline="0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ea typeface="Georgia" pitchFamily="18" charset="0"/>
                <a:cs typeface="Times New Roman" pitchFamily="18" charset="0"/>
              </a:rPr>
              <a:t>Как в воду канул</a:t>
            </a:r>
            <a:endParaRPr kumimoji="0" lang="ru-RU" sz="2400" b="1" i="0" u="none" strike="noStrike" normalizeH="0" baseline="0" dirty="0" smtClean="0">
              <a:ln w="11430"/>
              <a:solidFill>
                <a:srgbClr val="00206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400" b="1" i="0" u="none" strike="noStrike" normalizeH="0" baseline="0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ea typeface="Georgia" pitchFamily="18" charset="0"/>
                <a:cs typeface="Times New Roman" pitchFamily="18" charset="0"/>
              </a:rPr>
              <a:t>Концы – в воду.</a:t>
            </a:r>
            <a:endParaRPr kumimoji="0" lang="ru-RU" sz="2400" b="1" i="0" u="none" strike="noStrike" normalizeH="0" baseline="0" dirty="0" smtClean="0">
              <a:ln w="11430"/>
              <a:solidFill>
                <a:srgbClr val="00206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400" b="1" i="0" u="none" strike="noStrike" normalizeH="0" baseline="0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ea typeface="Georgia" pitchFamily="18" charset="0"/>
                <a:cs typeface="Times New Roman" pitchFamily="18" charset="0"/>
              </a:rPr>
              <a:t>Вода себе путь найдет.</a:t>
            </a:r>
            <a:endParaRPr kumimoji="0" lang="ru-RU" sz="2400" b="1" i="0" u="none" strike="noStrike" normalizeH="0" baseline="0" dirty="0" smtClean="0">
              <a:ln w="11430"/>
              <a:solidFill>
                <a:srgbClr val="00206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400" b="1" i="0" u="none" strike="noStrike" normalizeH="0" baseline="0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ea typeface="Georgia" pitchFamily="18" charset="0"/>
                <a:cs typeface="Times New Roman" pitchFamily="18" charset="0"/>
              </a:rPr>
              <a:t>Молчит, словно воды в рот набрал.</a:t>
            </a:r>
            <a:endParaRPr kumimoji="0" lang="ru-RU" sz="2400" b="1" i="0" u="none" strike="noStrike" normalizeH="0" baseline="0" dirty="0" smtClean="0">
              <a:ln w="11430"/>
              <a:solidFill>
                <a:srgbClr val="00206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400" b="1" i="0" u="none" strike="noStrike" normalizeH="0" baseline="0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ea typeface="Georgia" pitchFamily="18" charset="0"/>
                <a:cs typeface="Times New Roman" pitchFamily="18" charset="0"/>
              </a:rPr>
              <a:t>Это еще на воде вилами писано.</a:t>
            </a:r>
            <a:endParaRPr kumimoji="0" lang="ru-RU" sz="2400" b="1" i="0" u="none" strike="noStrike" normalizeH="0" baseline="0" dirty="0" smtClean="0">
              <a:ln w="11430"/>
              <a:solidFill>
                <a:srgbClr val="00206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400" b="1" i="0" u="none" strike="noStrike" normalizeH="0" baseline="0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ea typeface="Georgia" pitchFamily="18" charset="0"/>
                <a:cs typeface="Times New Roman" pitchFamily="18" charset="0"/>
              </a:rPr>
              <a:t>Упадешь в воду – сухим не выйдешь.</a:t>
            </a:r>
            <a:endParaRPr kumimoji="0" lang="ru-RU" sz="2400" b="1" i="0" u="none" strike="noStrike" normalizeH="0" baseline="0" dirty="0" smtClean="0">
              <a:ln w="11430"/>
              <a:solidFill>
                <a:srgbClr val="00206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cs typeface="Arial" pitchFamily="34" charset="0"/>
            </a:endParaRPr>
          </a:p>
        </p:txBody>
      </p:sp>
    </p:spTree>
  </p:cSld>
  <p:clrMapOvr>
    <a:masterClrMapping/>
  </p:clrMapOvr>
  <p:transition spd="med">
    <p:push dir="d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1" name="Rectangle 1"/>
          <p:cNvSpPr>
            <a:spLocks noChangeArrowheads="1"/>
          </p:cNvSpPr>
          <p:nvPr/>
        </p:nvSpPr>
        <p:spPr bwMode="auto">
          <a:xfrm>
            <a:off x="683568" y="646807"/>
            <a:ext cx="7848872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normalizeH="0" baseline="0" dirty="0" smtClean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ea typeface="Georgia" pitchFamily="18" charset="0"/>
                <a:cs typeface="Times New Roman" pitchFamily="18" charset="0"/>
              </a:rPr>
              <a:t>Вода – это основа жизни. Берегите воду!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normalizeH="0" baseline="0" dirty="0" smtClean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ea typeface="Georgia" pitchFamily="18" charset="0"/>
                <a:cs typeface="Times New Roman" pitchFamily="18" charset="0"/>
              </a:rPr>
              <a:t>Это жизненно необходимо.</a:t>
            </a:r>
            <a:r>
              <a:rPr kumimoji="0" lang="ru-RU" sz="2400" b="1" i="0" u="none" strike="noStrike" normalizeH="0" dirty="0" smtClean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ea typeface="Georgia" pitchFamily="18" charset="0"/>
                <a:cs typeface="Times New Roman" pitchFamily="18" charset="0"/>
              </a:rPr>
              <a:t> </a:t>
            </a:r>
            <a:r>
              <a:rPr kumimoji="0" lang="ru-RU" sz="2400" b="1" i="0" u="none" strike="noStrike" normalizeH="0" baseline="0" dirty="0" smtClean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ea typeface="Georgia" pitchFamily="18" charset="0"/>
                <a:cs typeface="Times New Roman" pitchFamily="18" charset="0"/>
              </a:rPr>
              <a:t>Расходуйте воду экономно. Не засоряйте водоёмы.</a:t>
            </a:r>
            <a:endParaRPr kumimoji="0" lang="ru-RU" sz="2400" b="1" i="0" u="none" strike="noStrike" normalizeH="0" baseline="0" dirty="0" smtClean="0">
              <a:ln w="1905"/>
              <a:solidFill>
                <a:srgbClr val="0070C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cs typeface="Arial" pitchFamily="34" charset="0"/>
            </a:endParaRPr>
          </a:p>
        </p:txBody>
      </p:sp>
      <p:pic>
        <p:nvPicPr>
          <p:cNvPr id="5123" name="Picture 3" descr="https://ds04.infourok.ru/uploads/ex/0bbe/00006d65-eea5995d/img40.jpg"/>
          <p:cNvPicPr>
            <a:picLocks noChangeAspect="1" noChangeArrowheads="1"/>
          </p:cNvPicPr>
          <p:nvPr/>
        </p:nvPicPr>
        <p:blipFill>
          <a:blip r:embed="rId2" cstate="print"/>
          <a:srcRect l="5113" t="11151" r="3538"/>
          <a:stretch>
            <a:fillRect/>
          </a:stretch>
        </p:blipFill>
        <p:spPr bwMode="auto">
          <a:xfrm>
            <a:off x="1187624" y="1916832"/>
            <a:ext cx="6624736" cy="4832614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ransition spd="med">
    <p:push dir="d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2095</TotalTime>
  <Words>352</Words>
  <Application>Microsoft Office PowerPoint</Application>
  <PresentationFormat>Экран (4:3)</PresentationFormat>
  <Paragraphs>71</Paragraphs>
  <Slides>17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Трек</vt:lpstr>
      <vt:lpstr>Викторина по теме:  «Вода – чудесный дар природы» 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</vt:vector>
  </TitlesOfParts>
  <Company>Reanimator Extreme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юзер</dc:creator>
  <cp:lastModifiedBy>юзер</cp:lastModifiedBy>
  <cp:revision>85</cp:revision>
  <dcterms:created xsi:type="dcterms:W3CDTF">2018-04-15T10:27:22Z</dcterms:created>
  <dcterms:modified xsi:type="dcterms:W3CDTF">2018-04-18T12:53:24Z</dcterms:modified>
</cp:coreProperties>
</file>