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5"/>
  </p:notesMasterIdLst>
  <p:sldIdLst>
    <p:sldId id="281" r:id="rId2"/>
    <p:sldId id="283" r:id="rId3"/>
    <p:sldId id="287" r:id="rId4"/>
    <p:sldId id="278" r:id="rId5"/>
    <p:sldId id="279" r:id="rId6"/>
    <p:sldId id="280" r:id="rId7"/>
    <p:sldId id="288" r:id="rId8"/>
    <p:sldId id="285" r:id="rId9"/>
    <p:sldId id="286" r:id="rId10"/>
    <p:sldId id="289" r:id="rId11"/>
    <p:sldId id="291" r:id="rId12"/>
    <p:sldId id="292" r:id="rId13"/>
    <p:sldId id="294" r:id="rId14"/>
    <p:sldId id="295" r:id="rId15"/>
    <p:sldId id="296" r:id="rId16"/>
    <p:sldId id="297" r:id="rId17"/>
    <p:sldId id="298" r:id="rId18"/>
    <p:sldId id="299" r:id="rId19"/>
    <p:sldId id="305" r:id="rId20"/>
    <p:sldId id="306" r:id="rId21"/>
    <p:sldId id="307" r:id="rId22"/>
    <p:sldId id="290" r:id="rId23"/>
    <p:sldId id="293" r:id="rId24"/>
    <p:sldId id="300" r:id="rId25"/>
    <p:sldId id="304" r:id="rId26"/>
    <p:sldId id="308" r:id="rId27"/>
    <p:sldId id="311" r:id="rId28"/>
    <p:sldId id="312" r:id="rId29"/>
    <p:sldId id="313" r:id="rId30"/>
    <p:sldId id="314" r:id="rId31"/>
    <p:sldId id="316" r:id="rId32"/>
    <p:sldId id="317" r:id="rId33"/>
    <p:sldId id="318" r:id="rId34"/>
  </p:sldIdLst>
  <p:sldSz cx="9144000" cy="6858000" type="screen4x3"/>
  <p:notesSz cx="6858000" cy="9144000"/>
  <p:defaultTextStyle>
    <a:defPPr>
      <a:defRPr lang="ru-RU"/>
    </a:defPPr>
    <a:lvl1pPr algn="l" rtl="0" fontAlgn="base">
      <a:spcBef>
        <a:spcPct val="0"/>
      </a:spcBef>
      <a:spcAft>
        <a:spcPct val="0"/>
      </a:spcAft>
      <a:defRPr sz="2800" kern="1200">
        <a:solidFill>
          <a:schemeClr val="tx1"/>
        </a:solidFill>
        <a:latin typeface="Arial" charset="0"/>
        <a:ea typeface="+mn-ea"/>
        <a:cs typeface="Arial" charset="0"/>
      </a:defRPr>
    </a:lvl1pPr>
    <a:lvl2pPr marL="457200" algn="l" rtl="0" fontAlgn="base">
      <a:spcBef>
        <a:spcPct val="0"/>
      </a:spcBef>
      <a:spcAft>
        <a:spcPct val="0"/>
      </a:spcAft>
      <a:defRPr sz="2800" kern="1200">
        <a:solidFill>
          <a:schemeClr val="tx1"/>
        </a:solidFill>
        <a:latin typeface="Arial" charset="0"/>
        <a:ea typeface="+mn-ea"/>
        <a:cs typeface="Arial" charset="0"/>
      </a:defRPr>
    </a:lvl2pPr>
    <a:lvl3pPr marL="914400" algn="l" rtl="0" fontAlgn="base">
      <a:spcBef>
        <a:spcPct val="0"/>
      </a:spcBef>
      <a:spcAft>
        <a:spcPct val="0"/>
      </a:spcAft>
      <a:defRPr sz="2800" kern="1200">
        <a:solidFill>
          <a:schemeClr val="tx1"/>
        </a:solidFill>
        <a:latin typeface="Arial" charset="0"/>
        <a:ea typeface="+mn-ea"/>
        <a:cs typeface="Arial" charset="0"/>
      </a:defRPr>
    </a:lvl3pPr>
    <a:lvl4pPr marL="1371600" algn="l" rtl="0" fontAlgn="base">
      <a:spcBef>
        <a:spcPct val="0"/>
      </a:spcBef>
      <a:spcAft>
        <a:spcPct val="0"/>
      </a:spcAft>
      <a:defRPr sz="2800" kern="1200">
        <a:solidFill>
          <a:schemeClr val="tx1"/>
        </a:solidFill>
        <a:latin typeface="Arial" charset="0"/>
        <a:ea typeface="+mn-ea"/>
        <a:cs typeface="Arial" charset="0"/>
      </a:defRPr>
    </a:lvl4pPr>
    <a:lvl5pPr marL="1828800" algn="l" rtl="0" fontAlgn="base">
      <a:spcBef>
        <a:spcPct val="0"/>
      </a:spcBef>
      <a:spcAft>
        <a:spcPct val="0"/>
      </a:spcAft>
      <a:defRPr sz="2800" kern="1200">
        <a:solidFill>
          <a:schemeClr val="tx1"/>
        </a:solidFill>
        <a:latin typeface="Arial" charset="0"/>
        <a:ea typeface="+mn-ea"/>
        <a:cs typeface="Arial" charset="0"/>
      </a:defRPr>
    </a:lvl5pPr>
    <a:lvl6pPr marL="2286000" algn="l" defTabSz="914400" rtl="0" eaLnBrk="1" latinLnBrk="0" hangingPunct="1">
      <a:defRPr sz="2800" kern="1200">
        <a:solidFill>
          <a:schemeClr val="tx1"/>
        </a:solidFill>
        <a:latin typeface="Arial" charset="0"/>
        <a:ea typeface="+mn-ea"/>
        <a:cs typeface="Arial" charset="0"/>
      </a:defRPr>
    </a:lvl6pPr>
    <a:lvl7pPr marL="2743200" algn="l" defTabSz="914400" rtl="0" eaLnBrk="1" latinLnBrk="0" hangingPunct="1">
      <a:defRPr sz="2800" kern="1200">
        <a:solidFill>
          <a:schemeClr val="tx1"/>
        </a:solidFill>
        <a:latin typeface="Arial" charset="0"/>
        <a:ea typeface="+mn-ea"/>
        <a:cs typeface="Arial" charset="0"/>
      </a:defRPr>
    </a:lvl7pPr>
    <a:lvl8pPr marL="3200400" algn="l" defTabSz="914400" rtl="0" eaLnBrk="1" latinLnBrk="0" hangingPunct="1">
      <a:defRPr sz="2800" kern="1200">
        <a:solidFill>
          <a:schemeClr val="tx1"/>
        </a:solidFill>
        <a:latin typeface="Arial" charset="0"/>
        <a:ea typeface="+mn-ea"/>
        <a:cs typeface="Arial" charset="0"/>
      </a:defRPr>
    </a:lvl8pPr>
    <a:lvl9pPr marL="3657600" algn="l" defTabSz="914400" rtl="0" eaLnBrk="1" latinLnBrk="0" hangingPunct="1">
      <a:defRPr sz="28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FF99CC"/>
    <a:srgbClr val="FFFF66"/>
    <a:srgbClr val="CC3399"/>
    <a:srgbClr val="FFFFFF"/>
    <a:srgbClr val="99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520" autoAdjust="0"/>
    <p:restoredTop sz="94635" autoAdjust="0"/>
  </p:normalViewPr>
  <p:slideViewPr>
    <p:cSldViewPr>
      <p:cViewPr>
        <p:scale>
          <a:sx n="53" d="100"/>
          <a:sy n="53" d="100"/>
        </p:scale>
        <p:origin x="-1662" y="-4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1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23A07FA-7C22-4384-8C78-E63FC92615FD}" type="datetimeFigureOut">
              <a:rPr lang="ru-RU"/>
              <a:pPr>
                <a:defRPr/>
              </a:pPr>
              <a:t>23.01.2018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D988E44-8FE2-4C9A-B3EC-A0AD01C497DC}"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9"/>
          <p:cNvSpPr>
            <a:spLocks noGrp="1"/>
          </p:cNvSpPr>
          <p:nvPr>
            <p:ph type="dt" sz="half" idx="10"/>
          </p:nvPr>
        </p:nvSpPr>
        <p:spPr/>
        <p:txBody>
          <a:bodyPr/>
          <a:lstStyle>
            <a:lvl1pPr>
              <a:defRPr/>
            </a:lvl1pPr>
          </a:lstStyle>
          <a:p>
            <a:pPr>
              <a:defRPr/>
            </a:pPr>
            <a:fld id="{4C0ECC02-9B44-4E21-A6F9-E149356D42D0}" type="datetimeFigureOut">
              <a:rPr lang="ru-RU"/>
              <a:pPr>
                <a:defRPr/>
              </a:pPr>
              <a:t>23.01.2018</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35FE4878-CC1E-4DC5-97BB-6CD3F6845704}" type="slidenum">
              <a:rPr lang="ru-RU"/>
              <a:pPr>
                <a:defRPr/>
              </a:pPr>
              <a:t>‹#›</a:t>
            </a:fld>
            <a:endParaRPr lang="ru-RU"/>
          </a:p>
        </p:txBody>
      </p:sp>
    </p:spTree>
  </p:cSld>
  <p:clrMapOvr>
    <a:masterClrMapping/>
  </p:clrMapOvr>
  <p:transition spd="slow">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7CD25E1-8E8F-45E7-BC08-4508217AF624}" type="datetimeFigureOut">
              <a:rPr lang="ru-RU"/>
              <a:pPr>
                <a:defRPr/>
              </a:pPr>
              <a:t>23.01.2018</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1B47AE56-8930-448E-93FB-210BC495DC16}" type="slidenum">
              <a:rPr lang="ru-RU"/>
              <a:pPr>
                <a:defRPr/>
              </a:pPr>
              <a:t>‹#›</a:t>
            </a:fld>
            <a:endParaRPr lang="ru-RU"/>
          </a:p>
        </p:txBody>
      </p:sp>
    </p:spTree>
  </p:cSld>
  <p:clrMapOvr>
    <a:masterClrMapping/>
  </p:clrMapOvr>
  <p:transition spd="slow">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1750060-0C45-42E3-BACF-326F892D72A1}" type="datetimeFigureOut">
              <a:rPr lang="ru-RU"/>
              <a:pPr>
                <a:defRPr/>
              </a:pPr>
              <a:t>23.01.2018</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A7CA15F0-B87C-4302-B245-3AC7D131A06E}" type="slidenum">
              <a:rPr lang="ru-RU"/>
              <a:pPr>
                <a:defRPr/>
              </a:pPr>
              <a:t>‹#›</a:t>
            </a:fld>
            <a:endParaRPr lang="ru-RU"/>
          </a:p>
        </p:txBody>
      </p:sp>
    </p:spTree>
  </p:cSld>
  <p:clrMapOvr>
    <a:masterClrMapping/>
  </p:clrMapOvr>
  <p:transition spd="slow">
    <p:wheel spokes="3"/>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9D06E4AE-C7AA-460A-B2AD-5872EC58AEB1}" type="datetimeFigureOut">
              <a:rPr lang="ru-RU"/>
              <a:pPr>
                <a:defRPr/>
              </a:pPr>
              <a:t>23.01.2018</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F59E50C9-54F2-44A0-8345-F1DA4B3D35C0}" type="slidenum">
              <a:rPr lang="ru-RU"/>
              <a:pPr>
                <a:defRPr/>
              </a:pPr>
              <a:t>‹#›</a:t>
            </a:fld>
            <a:endParaRPr lang="ru-RU"/>
          </a:p>
        </p:txBody>
      </p:sp>
    </p:spTree>
  </p:cSld>
  <p:clrMapOvr>
    <a:masterClrMapping/>
  </p:clrMapOvr>
  <p:transition spd="slow">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9"/>
          <p:cNvSpPr>
            <a:spLocks noGrp="1"/>
          </p:cNvSpPr>
          <p:nvPr>
            <p:ph type="dt" sz="half" idx="10"/>
          </p:nvPr>
        </p:nvSpPr>
        <p:spPr/>
        <p:txBody>
          <a:bodyPr/>
          <a:lstStyle>
            <a:lvl1pPr>
              <a:defRPr/>
            </a:lvl1pPr>
          </a:lstStyle>
          <a:p>
            <a:pPr>
              <a:defRPr/>
            </a:pPr>
            <a:fld id="{2A40E015-6BBE-424C-A605-86084D5761B9}" type="datetimeFigureOut">
              <a:rPr lang="ru-RU"/>
              <a:pPr>
                <a:defRPr/>
              </a:pPr>
              <a:t>23.01.2018</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6707EE51-AE40-4F8C-9A49-629B828BD635}" type="slidenum">
              <a:rPr lang="ru-RU"/>
              <a:pPr>
                <a:defRPr/>
              </a:pPr>
              <a:t>‹#›</a:t>
            </a:fld>
            <a:endParaRPr lang="ru-RU"/>
          </a:p>
        </p:txBody>
      </p:sp>
    </p:spTree>
  </p:cSld>
  <p:clrMapOvr>
    <a:masterClrMapping/>
  </p:clrMapOvr>
  <p:transition spd="slow">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6E7BAEA0-B085-4B14-95E4-738D605789B0}" type="datetimeFigureOut">
              <a:rPr lang="ru-RU"/>
              <a:pPr>
                <a:defRPr/>
              </a:pPr>
              <a:t>23.01.2018</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257879ED-EC59-448D-88A4-CFE5BEE7A3C2}" type="slidenum">
              <a:rPr lang="ru-RU"/>
              <a:pPr>
                <a:defRPr/>
              </a:pPr>
              <a:t>‹#›</a:t>
            </a:fld>
            <a:endParaRPr lang="ru-RU"/>
          </a:p>
        </p:txBody>
      </p:sp>
    </p:spTree>
  </p:cSld>
  <p:clrMapOvr>
    <a:masterClrMapping/>
  </p:clrMapOvr>
  <p:transition spd="slow">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ACC21F3A-9526-4BEF-88AB-9BB747F3D9CB}" type="datetimeFigureOut">
              <a:rPr lang="ru-RU"/>
              <a:pPr>
                <a:defRPr/>
              </a:pPr>
              <a:t>23.01.2018</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13F764A1-4131-49B4-8E6B-3A67331DE179}" type="slidenum">
              <a:rPr lang="ru-RU"/>
              <a:pPr>
                <a:defRPr/>
              </a:pPr>
              <a:t>‹#›</a:t>
            </a:fld>
            <a:endParaRPr lang="ru-RU"/>
          </a:p>
        </p:txBody>
      </p:sp>
    </p:spTree>
  </p:cSld>
  <p:clrMapOvr>
    <a:masterClrMapping/>
  </p:clrMapOvr>
  <p:transition spd="slow">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B5DE19D3-D51D-4C06-A1CC-063E34C8748B}" type="datetimeFigureOut">
              <a:rPr lang="ru-RU"/>
              <a:pPr>
                <a:defRPr/>
              </a:pPr>
              <a:t>23.01.2018</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AFC5BF2E-883C-40D6-9220-DA0A5CCDB165}" type="slidenum">
              <a:rPr lang="ru-RU"/>
              <a:pPr>
                <a:defRPr/>
              </a:pPr>
              <a:t>‹#›</a:t>
            </a:fld>
            <a:endParaRPr lang="ru-RU"/>
          </a:p>
        </p:txBody>
      </p:sp>
    </p:spTree>
  </p:cSld>
  <p:clrMapOvr>
    <a:masterClrMapping/>
  </p:clrMapOvr>
  <p:transition spd="slow">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38C512E7-3926-455C-A940-84230158D157}" type="datetimeFigureOut">
              <a:rPr lang="ru-RU"/>
              <a:pPr>
                <a:defRPr/>
              </a:pPr>
              <a:t>23.01.2018</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9F6036A4-FD87-4B33-A335-EACE976A2C73}" type="slidenum">
              <a:rPr lang="ru-RU"/>
              <a:pPr>
                <a:defRPr/>
              </a:pPr>
              <a:t>‹#›</a:t>
            </a:fld>
            <a:endParaRPr lang="ru-RU"/>
          </a:p>
        </p:txBody>
      </p:sp>
    </p:spTree>
  </p:cSld>
  <p:clrMapOvr>
    <a:masterClrMapping/>
  </p:clrMapOvr>
  <p:transition spd="slow">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C987ADBA-5706-4979-8FED-BC1212282BC3}" type="datetimeFigureOut">
              <a:rPr lang="ru-RU"/>
              <a:pPr>
                <a:defRPr/>
              </a:pPr>
              <a:t>23.01.2018</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A83A5588-31B9-4589-8651-BB117BA5A56C}" type="slidenum">
              <a:rPr lang="ru-RU"/>
              <a:pPr>
                <a:defRPr/>
              </a:pPr>
              <a:t>‹#›</a:t>
            </a:fld>
            <a:endParaRPr lang="ru-RU"/>
          </a:p>
        </p:txBody>
      </p:sp>
    </p:spTree>
  </p:cSld>
  <p:clrMapOvr>
    <a:masterClrMapping/>
  </p:clrMapOvr>
  <p:transition spd="slow">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F00A9777-04D8-44A7-A717-84ED652E6D33}" type="datetimeFigureOut">
              <a:rPr lang="ru-RU"/>
              <a:pPr>
                <a:defRPr/>
              </a:pPr>
              <a:t>23.01.2018</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2492CBA2-4FC8-41FB-95A3-E7EDF3604FC7}" type="slidenum">
              <a:rPr lang="ru-RU"/>
              <a:pPr>
                <a:defRPr/>
              </a:pPr>
              <a:t>‹#›</a:t>
            </a:fld>
            <a:endParaRPr lang="ru-RU"/>
          </a:p>
        </p:txBody>
      </p:sp>
    </p:spTree>
  </p:cSld>
  <p:clrMapOvr>
    <a:masterClrMapping/>
  </p:clrMapOvr>
  <p:transition spd="slow">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AEDD139A-FFA3-48E3-A129-DEA3CA3D0D45}" type="datetimeFigureOut">
              <a:rPr lang="ru-RU"/>
              <a:pPr>
                <a:defRPr/>
              </a:pPr>
              <a:t>23.01.2018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5307F54B-034C-4E49-92BD-A1871E207E5E}"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grpSp>
    </p:spTree>
  </p:cSld>
  <p:clrMap bg1="lt1" tx1="dk1" bg2="lt2" tx2="dk2" accent1="accent1" accent2="accent2" accent3="accent3" accent4="accent4" accent5="accent5" accent6="accent6" hlink="hlink" folHlink="folHlink"/>
  <p:sldLayoutIdLst>
    <p:sldLayoutId id="2147483731" r:id="rId1"/>
    <p:sldLayoutId id="2147483730" r:id="rId2"/>
    <p:sldLayoutId id="2147483729" r:id="rId3"/>
    <p:sldLayoutId id="2147483728" r:id="rId4"/>
    <p:sldLayoutId id="2147483727" r:id="rId5"/>
    <p:sldLayoutId id="2147483726" r:id="rId6"/>
    <p:sldLayoutId id="2147483725" r:id="rId7"/>
    <p:sldLayoutId id="2147483724" r:id="rId8"/>
    <p:sldLayoutId id="2147483732" r:id="rId9"/>
    <p:sldLayoutId id="2147483723" r:id="rId10"/>
    <p:sldLayoutId id="2147483722" r:id="rId11"/>
  </p:sldLayoutIdLst>
  <p:transition spd="slow">
    <p:wheel spokes="3"/>
  </p:transition>
  <p:timing>
    <p:tnLst>
      <p:par>
        <p:cTn id="1" dur="indefinite" restart="never" nodeType="tmRoot"/>
      </p:par>
    </p:tnLst>
  </p:timing>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052513"/>
            <a:ext cx="8305800" cy="4537075"/>
          </a:xfrm>
        </p:spPr>
        <p:txBody>
          <a:bodyPr>
            <a:normAutofit fontScale="90000"/>
          </a:bodyPr>
          <a:lstStyle/>
          <a:p>
            <a:pPr algn="ctr" eaLnBrk="1" hangingPunct="1">
              <a:defRPr/>
            </a:pPr>
            <a:r>
              <a:rPr lang="ru-RU" sz="4600" dirty="0" smtClean="0">
                <a:latin typeface="Arial" charset="0"/>
              </a:rPr>
              <a:t>Совместное мероприятие для детей младшей группы и  родителей </a:t>
            </a:r>
            <a:br>
              <a:rPr lang="ru-RU" sz="4600" dirty="0" smtClean="0">
                <a:latin typeface="Arial" charset="0"/>
              </a:rPr>
            </a:br>
            <a:r>
              <a:rPr lang="ru-RU" sz="4600" dirty="0" smtClean="0">
                <a:latin typeface="Arial" charset="0"/>
              </a:rPr>
              <a:t>«Уроки здоровья»</a:t>
            </a:r>
            <a:br>
              <a:rPr lang="ru-RU" sz="4600" dirty="0" smtClean="0">
                <a:latin typeface="Arial" charset="0"/>
              </a:rPr>
            </a:br>
            <a:r>
              <a:rPr lang="ru-RU" sz="4600" dirty="0" smtClean="0">
                <a:latin typeface="Arial" charset="0"/>
              </a:rPr>
              <a:t>                         </a:t>
            </a:r>
            <a:r>
              <a:rPr lang="ru-RU" sz="4000" dirty="0" smtClean="0">
                <a:latin typeface="Arial" charset="0"/>
              </a:rPr>
              <a:t>Воспитатели:</a:t>
            </a:r>
            <a:br>
              <a:rPr lang="ru-RU" sz="4000" dirty="0" smtClean="0">
                <a:latin typeface="Arial" charset="0"/>
              </a:rPr>
            </a:br>
            <a:r>
              <a:rPr lang="ru-RU" sz="4000" dirty="0" smtClean="0">
                <a:latin typeface="Arial" charset="0"/>
              </a:rPr>
              <a:t>                             Фомина Н.В</a:t>
            </a:r>
            <a:br>
              <a:rPr lang="ru-RU" sz="4000" dirty="0" smtClean="0">
                <a:latin typeface="Arial" charset="0"/>
              </a:rPr>
            </a:br>
            <a:r>
              <a:rPr lang="ru-RU" sz="4000" dirty="0" smtClean="0">
                <a:latin typeface="Arial" charset="0"/>
              </a:rPr>
              <a:t>                                 Дудник Л.Г</a:t>
            </a:r>
            <a:r>
              <a:rPr lang="ru-RU" sz="4600" dirty="0" smtClean="0">
                <a:latin typeface="Arial" charset="0"/>
              </a:rPr>
              <a:t/>
            </a:r>
            <a:br>
              <a:rPr lang="ru-RU" sz="4600" dirty="0" smtClean="0">
                <a:latin typeface="Arial" charset="0"/>
              </a:rPr>
            </a:br>
            <a:endParaRPr lang="ru-RU" sz="4600" dirty="0" smtClean="0">
              <a:latin typeface="Arial" charset="0"/>
            </a:endParaRPr>
          </a:p>
        </p:txBody>
      </p:sp>
    </p:spTree>
  </p:cSld>
  <p:clrMapOvr>
    <a:masterClrMapping/>
  </p:clrMapOvr>
  <p:transition spd="slow">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a:xfrm>
            <a:off x="457200" y="704850"/>
            <a:ext cx="8229600" cy="69850"/>
          </a:xfrm>
        </p:spPr>
        <p:txBody>
          <a:bodyPr/>
          <a:lstStyle/>
          <a:p>
            <a:endParaRPr lang="ru-RU" sz="4600" smtClean="0"/>
          </a:p>
        </p:txBody>
      </p:sp>
      <p:sp>
        <p:nvSpPr>
          <p:cNvPr id="23554" name="Rectangle 3"/>
          <p:cNvSpPr>
            <a:spLocks noGrp="1"/>
          </p:cNvSpPr>
          <p:nvPr>
            <p:ph type="body" idx="1"/>
          </p:nvPr>
        </p:nvSpPr>
        <p:spPr>
          <a:xfrm>
            <a:off x="468313" y="620713"/>
            <a:ext cx="8351837" cy="5903912"/>
          </a:xfrm>
        </p:spPr>
        <p:txBody>
          <a:bodyPr/>
          <a:lstStyle/>
          <a:p>
            <a:r>
              <a:rPr lang="ru-RU" sz="2800" b="1" i="1" smtClean="0"/>
              <a:t>В нашей группе мы проводим следующие оздоровительные мероприятия:</a:t>
            </a:r>
          </a:p>
          <a:p>
            <a:r>
              <a:rPr lang="ru-RU" sz="2800" b="1" i="1" smtClean="0"/>
              <a:t>– утренняя гимнастика;</a:t>
            </a:r>
          </a:p>
          <a:p>
            <a:r>
              <a:rPr lang="ru-RU" sz="2800" b="1" i="1" smtClean="0"/>
              <a:t>– мытье рук до локтей прохладной водой;</a:t>
            </a:r>
          </a:p>
          <a:p>
            <a:r>
              <a:rPr lang="ru-RU" sz="2800" b="1" i="1" smtClean="0"/>
              <a:t>– занятия по физической культуре;</a:t>
            </a:r>
          </a:p>
          <a:p>
            <a:r>
              <a:rPr lang="ru-RU" sz="2800" b="1" i="1" smtClean="0"/>
              <a:t>– гимнастика после сна;</a:t>
            </a:r>
          </a:p>
          <a:p>
            <a:r>
              <a:rPr lang="ru-RU" sz="2800" b="1" i="1" smtClean="0"/>
              <a:t>– игровой самомассаж;</a:t>
            </a:r>
          </a:p>
          <a:p>
            <a:r>
              <a:rPr lang="ru-RU" sz="2800" b="1" i="1" smtClean="0"/>
              <a:t>– гимнастика для глаз;</a:t>
            </a:r>
          </a:p>
          <a:p>
            <a:r>
              <a:rPr lang="ru-RU" sz="2800" b="1" i="1" smtClean="0"/>
              <a:t>– ходьба по гимнастическим корректирующим дорожкам, это еще и профилактика плоскостопия;</a:t>
            </a:r>
          </a:p>
          <a:p>
            <a:r>
              <a:rPr lang="ru-RU" sz="2800" b="1" i="1" smtClean="0"/>
              <a:t>– пальчиковая, дыхательная гимнастика.</a:t>
            </a:r>
          </a:p>
        </p:txBody>
      </p:sp>
    </p:spTree>
  </p:cSld>
  <p:clrMapOvr>
    <a:masterClrMapping/>
  </p:clrMapOvr>
  <p:transition spd="slow">
    <p:wheel spokes="3"/>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6"/>
          <p:cNvSpPr>
            <a:spLocks noGrp="1"/>
          </p:cNvSpPr>
          <p:nvPr>
            <p:ph type="title"/>
          </p:nvPr>
        </p:nvSpPr>
        <p:spPr/>
        <p:txBody>
          <a:bodyPr/>
          <a:lstStyle/>
          <a:p>
            <a:pPr algn="ctr"/>
            <a:r>
              <a:rPr lang="ru-RU" dirty="0" smtClean="0"/>
              <a:t>Утренняя гимнастика</a:t>
            </a:r>
          </a:p>
        </p:txBody>
      </p:sp>
      <p:pic>
        <p:nvPicPr>
          <p:cNvPr id="24578" name="Picture 5" descr="IMG_20171110_072619"/>
          <p:cNvPicPr>
            <a:picLocks noGrp="1" noChangeAspect="1" noChangeArrowheads="1"/>
          </p:cNvPicPr>
          <p:nvPr>
            <p:ph idx="1"/>
          </p:nvPr>
        </p:nvPicPr>
        <p:blipFill>
          <a:blip r:embed="rId2" cstate="print"/>
          <a:srcRect/>
          <a:stretch>
            <a:fillRect/>
          </a:stretch>
        </p:blipFill>
        <p:spPr>
          <a:xfrm>
            <a:off x="2925763" y="1935163"/>
            <a:ext cx="3292475" cy="4389437"/>
          </a:xfrm>
        </p:spPr>
      </p:pic>
    </p:spTree>
  </p:cSld>
  <p:clrMapOvr>
    <a:masterClrMapping/>
  </p:clrMapOvr>
  <p:transition spd="slow">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4"/>
          <p:cNvSpPr>
            <a:spLocks noGrp="1"/>
          </p:cNvSpPr>
          <p:nvPr>
            <p:ph type="title"/>
          </p:nvPr>
        </p:nvSpPr>
        <p:spPr>
          <a:xfrm>
            <a:off x="457200" y="704850"/>
            <a:ext cx="8229600" cy="420688"/>
          </a:xfrm>
        </p:spPr>
        <p:txBody>
          <a:bodyPr/>
          <a:lstStyle/>
          <a:p>
            <a:pPr algn="ctr"/>
            <a:r>
              <a:rPr lang="ru-RU" sz="4600" dirty="0" smtClean="0"/>
              <a:t>Мытье рук до локтей</a:t>
            </a:r>
          </a:p>
        </p:txBody>
      </p:sp>
      <p:pic>
        <p:nvPicPr>
          <p:cNvPr id="25602" name="Picture 7" descr="IMG_20171018_084821"/>
          <p:cNvPicPr>
            <a:picLocks noGrp="1" noChangeAspect="1" noChangeArrowheads="1"/>
          </p:cNvPicPr>
          <p:nvPr>
            <p:ph sz="half" idx="1"/>
          </p:nvPr>
        </p:nvPicPr>
        <p:blipFill>
          <a:blip r:embed="rId2" cstate="print"/>
          <a:srcRect/>
          <a:stretch>
            <a:fillRect/>
          </a:stretch>
        </p:blipFill>
        <p:spPr>
          <a:xfrm>
            <a:off x="830263" y="1935163"/>
            <a:ext cx="3292475" cy="4389437"/>
          </a:xfrm>
        </p:spPr>
      </p:pic>
      <p:pic>
        <p:nvPicPr>
          <p:cNvPr id="25603" name="Picture 8" descr="IMG_20171018_084842"/>
          <p:cNvPicPr>
            <a:picLocks noGrp="1" noChangeAspect="1" noChangeArrowheads="1"/>
          </p:cNvPicPr>
          <p:nvPr>
            <p:ph sz="half" idx="2"/>
          </p:nvPr>
        </p:nvPicPr>
        <p:blipFill>
          <a:blip r:embed="rId3" cstate="print"/>
          <a:srcRect/>
          <a:stretch>
            <a:fillRect/>
          </a:stretch>
        </p:blipFill>
        <p:spPr>
          <a:xfrm>
            <a:off x="5021263" y="1935163"/>
            <a:ext cx="3292475" cy="4389437"/>
          </a:xfrm>
        </p:spPr>
      </p:pic>
    </p:spTree>
  </p:cSld>
  <p:clrMapOvr>
    <a:masterClrMapping/>
  </p:clrMapOvr>
  <p:transition spd="slow">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4"/>
          <p:cNvSpPr>
            <a:spLocks noGrp="1"/>
          </p:cNvSpPr>
          <p:nvPr>
            <p:ph type="title"/>
          </p:nvPr>
        </p:nvSpPr>
        <p:spPr>
          <a:xfrm>
            <a:off x="457200" y="704850"/>
            <a:ext cx="8229600" cy="203200"/>
          </a:xfrm>
        </p:spPr>
        <p:txBody>
          <a:bodyPr/>
          <a:lstStyle/>
          <a:p>
            <a:pPr algn="ctr"/>
            <a:r>
              <a:rPr lang="ru-RU" sz="4600" dirty="0" smtClean="0"/>
              <a:t>Бассейн</a:t>
            </a:r>
          </a:p>
        </p:txBody>
      </p:sp>
      <p:pic>
        <p:nvPicPr>
          <p:cNvPr id="26626" name="Picture 7" descr="IMG_20171025_112458"/>
          <p:cNvPicPr>
            <a:picLocks noGrp="1" noChangeAspect="1" noChangeArrowheads="1"/>
          </p:cNvPicPr>
          <p:nvPr>
            <p:ph sz="half" idx="1"/>
          </p:nvPr>
        </p:nvPicPr>
        <p:blipFill>
          <a:blip r:embed="rId2" cstate="print"/>
          <a:srcRect/>
          <a:stretch>
            <a:fillRect/>
          </a:stretch>
        </p:blipFill>
        <p:spPr>
          <a:xfrm>
            <a:off x="830263" y="1935163"/>
            <a:ext cx="3292475" cy="4389437"/>
          </a:xfrm>
        </p:spPr>
      </p:pic>
      <p:pic>
        <p:nvPicPr>
          <p:cNvPr id="26627" name="Picture 8" descr="IMG_20171025_112559"/>
          <p:cNvPicPr>
            <a:picLocks noGrp="1" noChangeAspect="1" noChangeArrowheads="1"/>
          </p:cNvPicPr>
          <p:nvPr>
            <p:ph sz="half" idx="2"/>
          </p:nvPr>
        </p:nvPicPr>
        <p:blipFill>
          <a:blip r:embed="rId3" cstate="print"/>
          <a:srcRect/>
          <a:stretch>
            <a:fillRect/>
          </a:stretch>
        </p:blipFill>
        <p:spPr>
          <a:xfrm>
            <a:off x="5021263" y="1935163"/>
            <a:ext cx="3292475" cy="4389437"/>
          </a:xfrm>
        </p:spPr>
      </p:pic>
    </p:spTree>
  </p:cSld>
  <p:clrMapOvr>
    <a:masterClrMapping/>
  </p:clrMapOvr>
  <p:transition spd="slow">
    <p:wheel spokes="3"/>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4"/>
          <p:cNvSpPr>
            <a:spLocks noGrp="1"/>
          </p:cNvSpPr>
          <p:nvPr>
            <p:ph type="title"/>
          </p:nvPr>
        </p:nvSpPr>
        <p:spPr>
          <a:xfrm>
            <a:off x="611188" y="404813"/>
            <a:ext cx="8229600" cy="419100"/>
          </a:xfrm>
        </p:spPr>
        <p:txBody>
          <a:bodyPr/>
          <a:lstStyle/>
          <a:p>
            <a:pPr algn="ctr"/>
            <a:r>
              <a:rPr lang="ru-RU" sz="4600" dirty="0" smtClean="0"/>
              <a:t>Бодрящая гимнастика</a:t>
            </a:r>
          </a:p>
        </p:txBody>
      </p:sp>
      <p:pic>
        <p:nvPicPr>
          <p:cNvPr id="27650" name="Picture 7" descr="IMG_20171017_151047"/>
          <p:cNvPicPr>
            <a:picLocks noGrp="1" noChangeAspect="1" noChangeArrowheads="1"/>
          </p:cNvPicPr>
          <p:nvPr>
            <p:ph sz="half" idx="1"/>
          </p:nvPr>
        </p:nvPicPr>
        <p:blipFill>
          <a:blip r:embed="rId2" cstate="print"/>
          <a:srcRect/>
          <a:stretch>
            <a:fillRect/>
          </a:stretch>
        </p:blipFill>
        <p:spPr>
          <a:xfrm>
            <a:off x="830263" y="1935163"/>
            <a:ext cx="3292475" cy="4389437"/>
          </a:xfrm>
        </p:spPr>
      </p:pic>
      <p:pic>
        <p:nvPicPr>
          <p:cNvPr id="27651" name="Picture 8" descr="IMG_20171017_151117"/>
          <p:cNvPicPr>
            <a:picLocks noGrp="1" noChangeAspect="1" noChangeArrowheads="1"/>
          </p:cNvPicPr>
          <p:nvPr>
            <p:ph sz="half" idx="2"/>
          </p:nvPr>
        </p:nvPicPr>
        <p:blipFill>
          <a:blip r:embed="rId3" cstate="print"/>
          <a:srcRect/>
          <a:stretch>
            <a:fillRect/>
          </a:stretch>
        </p:blipFill>
        <p:spPr>
          <a:xfrm>
            <a:off x="4648200" y="2614613"/>
            <a:ext cx="4038600" cy="3028950"/>
          </a:xfrm>
        </p:spPr>
      </p:pic>
    </p:spTree>
  </p:cSld>
  <p:clrMapOvr>
    <a:masterClrMapping/>
  </p:clrMapOvr>
  <p:transition spd="slow">
    <p:wheel spokes="3"/>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4"/>
          <p:cNvSpPr>
            <a:spLocks noGrp="1"/>
          </p:cNvSpPr>
          <p:nvPr>
            <p:ph type="title"/>
          </p:nvPr>
        </p:nvSpPr>
        <p:spPr>
          <a:xfrm>
            <a:off x="468313" y="692150"/>
            <a:ext cx="8229600" cy="792163"/>
          </a:xfrm>
        </p:spPr>
        <p:txBody>
          <a:bodyPr/>
          <a:lstStyle/>
          <a:p>
            <a:pPr algn="ctr"/>
            <a:r>
              <a:rPr lang="ru-RU" sz="4600" dirty="0" smtClean="0"/>
              <a:t>Ходьба </a:t>
            </a:r>
            <a:br>
              <a:rPr lang="ru-RU" sz="4600" dirty="0" smtClean="0"/>
            </a:br>
            <a:r>
              <a:rPr lang="ru-RU" sz="4600" dirty="0" smtClean="0"/>
              <a:t>по гимнастическим дорожкам</a:t>
            </a:r>
          </a:p>
        </p:txBody>
      </p:sp>
      <p:pic>
        <p:nvPicPr>
          <p:cNvPr id="28674" name="Picture 7" descr="IMG_20171018_152910"/>
          <p:cNvPicPr>
            <a:picLocks noGrp="1" noChangeAspect="1" noChangeArrowheads="1"/>
          </p:cNvPicPr>
          <p:nvPr>
            <p:ph sz="half" idx="1"/>
          </p:nvPr>
        </p:nvPicPr>
        <p:blipFill>
          <a:blip r:embed="rId2" cstate="print"/>
          <a:srcRect/>
          <a:stretch>
            <a:fillRect/>
          </a:stretch>
        </p:blipFill>
        <p:spPr>
          <a:xfrm>
            <a:off x="830263" y="1935163"/>
            <a:ext cx="3292475" cy="4389437"/>
          </a:xfrm>
        </p:spPr>
      </p:pic>
      <p:pic>
        <p:nvPicPr>
          <p:cNvPr id="28675" name="Picture 8" descr="IMG_20171018_152933"/>
          <p:cNvPicPr>
            <a:picLocks noGrp="1" noChangeAspect="1" noChangeArrowheads="1"/>
          </p:cNvPicPr>
          <p:nvPr>
            <p:ph sz="half" idx="2"/>
          </p:nvPr>
        </p:nvPicPr>
        <p:blipFill>
          <a:blip r:embed="rId3" cstate="print"/>
          <a:srcRect/>
          <a:stretch>
            <a:fillRect/>
          </a:stretch>
        </p:blipFill>
        <p:spPr>
          <a:xfrm>
            <a:off x="5021263" y="1935163"/>
            <a:ext cx="3292475" cy="4389437"/>
          </a:xfrm>
        </p:spPr>
      </p:pic>
    </p:spTree>
  </p:cSld>
  <p:clrMapOvr>
    <a:masterClrMapping/>
  </p:clrMapOvr>
  <p:transition spd="slow">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4"/>
          <p:cNvSpPr>
            <a:spLocks noGrp="1"/>
          </p:cNvSpPr>
          <p:nvPr>
            <p:ph type="title"/>
          </p:nvPr>
        </p:nvSpPr>
        <p:spPr>
          <a:xfrm>
            <a:off x="2214546" y="428604"/>
            <a:ext cx="8229600" cy="1143000"/>
          </a:xfrm>
        </p:spPr>
        <p:txBody>
          <a:bodyPr/>
          <a:lstStyle/>
          <a:p>
            <a:r>
              <a:rPr lang="ru-RU" dirty="0" smtClean="0"/>
              <a:t>Пальчиковые игры</a:t>
            </a:r>
          </a:p>
        </p:txBody>
      </p:sp>
      <p:pic>
        <p:nvPicPr>
          <p:cNvPr id="29698" name="Picture 7" descr="IMG_20171018_161125"/>
          <p:cNvPicPr>
            <a:picLocks noGrp="1" noChangeAspect="1" noChangeArrowheads="1"/>
          </p:cNvPicPr>
          <p:nvPr>
            <p:ph sz="half" idx="1"/>
          </p:nvPr>
        </p:nvPicPr>
        <p:blipFill>
          <a:blip r:embed="rId2" cstate="print"/>
          <a:srcRect/>
          <a:stretch>
            <a:fillRect/>
          </a:stretch>
        </p:blipFill>
        <p:spPr>
          <a:xfrm>
            <a:off x="830263" y="1935163"/>
            <a:ext cx="3292475" cy="4389437"/>
          </a:xfrm>
        </p:spPr>
      </p:pic>
      <p:pic>
        <p:nvPicPr>
          <p:cNvPr id="29699" name="Picture 8" descr="IMG_20171018_161130"/>
          <p:cNvPicPr>
            <a:picLocks noGrp="1" noChangeAspect="1" noChangeArrowheads="1"/>
          </p:cNvPicPr>
          <p:nvPr>
            <p:ph sz="half" idx="2"/>
          </p:nvPr>
        </p:nvPicPr>
        <p:blipFill>
          <a:blip r:embed="rId3" cstate="print"/>
          <a:srcRect/>
          <a:stretch>
            <a:fillRect/>
          </a:stretch>
        </p:blipFill>
        <p:spPr>
          <a:xfrm>
            <a:off x="5021263" y="1935163"/>
            <a:ext cx="3292475" cy="4389437"/>
          </a:xfrm>
        </p:spPr>
      </p:pic>
    </p:spTree>
  </p:cSld>
  <p:clrMapOvr>
    <a:masterClrMapping/>
  </p:clrMapOvr>
  <p:transition spd="slow">
    <p:wheel spokes="3"/>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4"/>
          <p:cNvSpPr>
            <a:spLocks noGrp="1"/>
          </p:cNvSpPr>
          <p:nvPr>
            <p:ph type="title"/>
          </p:nvPr>
        </p:nvSpPr>
        <p:spPr>
          <a:xfrm>
            <a:off x="457200" y="704850"/>
            <a:ext cx="8229600" cy="1143000"/>
          </a:xfrm>
        </p:spPr>
        <p:txBody>
          <a:bodyPr/>
          <a:lstStyle/>
          <a:p>
            <a:pPr algn="ctr"/>
            <a:r>
              <a:rPr lang="ru-RU" dirty="0" smtClean="0"/>
              <a:t>Игровой </a:t>
            </a:r>
            <a:r>
              <a:rPr lang="ru-RU" dirty="0" err="1" smtClean="0"/>
              <a:t>самомассаж</a:t>
            </a:r>
            <a:endParaRPr lang="ru-RU" dirty="0" smtClean="0"/>
          </a:p>
        </p:txBody>
      </p:sp>
      <p:pic>
        <p:nvPicPr>
          <p:cNvPr id="30722" name="Picture 7" descr="IMG_20171018_162114"/>
          <p:cNvPicPr>
            <a:picLocks noGrp="1" noChangeAspect="1" noChangeArrowheads="1"/>
          </p:cNvPicPr>
          <p:nvPr>
            <p:ph sz="half" idx="1"/>
          </p:nvPr>
        </p:nvPicPr>
        <p:blipFill>
          <a:blip r:embed="rId2" cstate="print"/>
          <a:srcRect/>
          <a:stretch>
            <a:fillRect/>
          </a:stretch>
        </p:blipFill>
        <p:spPr>
          <a:xfrm>
            <a:off x="830263" y="1935163"/>
            <a:ext cx="3292475" cy="4389437"/>
          </a:xfrm>
        </p:spPr>
      </p:pic>
      <p:pic>
        <p:nvPicPr>
          <p:cNvPr id="30723" name="Picture 8" descr="IMG_20171018_085421"/>
          <p:cNvPicPr>
            <a:picLocks noGrp="1" noChangeAspect="1" noChangeArrowheads="1"/>
          </p:cNvPicPr>
          <p:nvPr>
            <p:ph sz="half" idx="2"/>
          </p:nvPr>
        </p:nvPicPr>
        <p:blipFill>
          <a:blip r:embed="rId3" cstate="print"/>
          <a:srcRect/>
          <a:stretch>
            <a:fillRect/>
          </a:stretch>
        </p:blipFill>
        <p:spPr>
          <a:xfrm>
            <a:off x="5021263" y="1935163"/>
            <a:ext cx="3292475" cy="4389437"/>
          </a:xfrm>
        </p:spPr>
      </p:pic>
    </p:spTree>
  </p:cSld>
  <p:clrMapOvr>
    <a:masterClrMapping/>
  </p:clrMapOvr>
  <p:transition spd="slow">
    <p:wheel spokes="3"/>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Grp="1"/>
          </p:cNvSpPr>
          <p:nvPr>
            <p:ph type="title"/>
          </p:nvPr>
        </p:nvSpPr>
        <p:spPr>
          <a:xfrm>
            <a:off x="457200" y="704850"/>
            <a:ext cx="8229600" cy="1143000"/>
          </a:xfrm>
        </p:spPr>
        <p:txBody>
          <a:bodyPr/>
          <a:lstStyle/>
          <a:p>
            <a:pPr algn="ctr"/>
            <a:r>
              <a:rPr lang="ru-RU" dirty="0" smtClean="0">
                <a:latin typeface="Arial" charset="0"/>
              </a:rPr>
              <a:t>Массаж</a:t>
            </a:r>
          </a:p>
        </p:txBody>
      </p:sp>
      <p:pic>
        <p:nvPicPr>
          <p:cNvPr id="31746" name="Picture 5" descr="IMG_20171018_161125"/>
          <p:cNvPicPr>
            <a:picLocks noGrp="1" noChangeAspect="1" noChangeArrowheads="1"/>
          </p:cNvPicPr>
          <p:nvPr>
            <p:ph sz="half" idx="4294967295"/>
          </p:nvPr>
        </p:nvPicPr>
        <p:blipFill>
          <a:blip r:embed="rId2" cstate="print"/>
          <a:srcRect/>
          <a:stretch>
            <a:fillRect/>
          </a:stretch>
        </p:blipFill>
        <p:spPr>
          <a:xfrm>
            <a:off x="830263" y="1935163"/>
            <a:ext cx="3292475" cy="4389437"/>
          </a:xfrm>
        </p:spPr>
      </p:pic>
      <p:pic>
        <p:nvPicPr>
          <p:cNvPr id="31747" name="Picture 6" descr="IMG_20171115_080839"/>
          <p:cNvPicPr>
            <a:picLocks noGrp="1" noChangeAspect="1" noChangeArrowheads="1"/>
          </p:cNvPicPr>
          <p:nvPr>
            <p:ph sz="half" idx="4294967295"/>
          </p:nvPr>
        </p:nvPicPr>
        <p:blipFill>
          <a:blip r:embed="rId3" cstate="print"/>
          <a:srcRect/>
          <a:stretch>
            <a:fillRect/>
          </a:stretch>
        </p:blipFill>
        <p:spPr>
          <a:xfrm>
            <a:off x="5021263" y="1935163"/>
            <a:ext cx="3292475" cy="4389437"/>
          </a:xfrm>
        </p:spPr>
      </p:pic>
    </p:spTree>
  </p:cSld>
  <p:clrMapOvr>
    <a:masterClrMapping/>
  </p:clrMapOvr>
  <p:transition spd="slow">
    <p:wheel spokes="3"/>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6"/>
          <p:cNvSpPr>
            <a:spLocks noGrp="1"/>
          </p:cNvSpPr>
          <p:nvPr>
            <p:ph type="title"/>
          </p:nvPr>
        </p:nvSpPr>
        <p:spPr>
          <a:xfrm>
            <a:off x="457200" y="704850"/>
            <a:ext cx="8229600" cy="1143000"/>
          </a:xfrm>
        </p:spPr>
        <p:txBody>
          <a:bodyPr/>
          <a:lstStyle/>
          <a:p>
            <a:pPr algn="ctr"/>
            <a:r>
              <a:rPr lang="ru-RU" dirty="0" smtClean="0">
                <a:latin typeface="Arial" charset="0"/>
              </a:rPr>
              <a:t>Массаж</a:t>
            </a:r>
          </a:p>
        </p:txBody>
      </p:sp>
      <p:pic>
        <p:nvPicPr>
          <p:cNvPr id="32770" name="Picture 9" descr="IMG_20171115_080816"/>
          <p:cNvPicPr>
            <a:picLocks noGrp="1" noChangeAspect="1" noChangeArrowheads="1"/>
          </p:cNvPicPr>
          <p:nvPr>
            <p:ph sz="half" idx="1"/>
          </p:nvPr>
        </p:nvPicPr>
        <p:blipFill>
          <a:blip r:embed="rId2" cstate="print"/>
          <a:srcRect/>
          <a:stretch>
            <a:fillRect/>
          </a:stretch>
        </p:blipFill>
        <p:spPr>
          <a:xfrm>
            <a:off x="830263" y="1935163"/>
            <a:ext cx="3292475" cy="4389437"/>
          </a:xfrm>
        </p:spPr>
      </p:pic>
      <p:pic>
        <p:nvPicPr>
          <p:cNvPr id="32771" name="Picture 10" descr="IMG_20171115_080839"/>
          <p:cNvPicPr>
            <a:picLocks noGrp="1" noChangeAspect="1" noChangeArrowheads="1"/>
          </p:cNvPicPr>
          <p:nvPr>
            <p:ph sz="half" idx="2"/>
          </p:nvPr>
        </p:nvPicPr>
        <p:blipFill>
          <a:blip r:embed="rId3" cstate="print"/>
          <a:srcRect/>
          <a:stretch>
            <a:fillRect/>
          </a:stretch>
        </p:blipFill>
        <p:spPr>
          <a:xfrm>
            <a:off x="5021263" y="1935163"/>
            <a:ext cx="3292475" cy="4389437"/>
          </a:xfrm>
        </p:spPr>
      </p:pic>
    </p:spTree>
  </p:cSld>
  <p:clrMapOvr>
    <a:masterClrMapping/>
  </p:clrMapOvr>
  <p:transition spd="slow">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7325" y="6350"/>
            <a:ext cx="8305801" cy="6153150"/>
          </a:xfrm>
        </p:spPr>
        <p:txBody>
          <a:bodyPr/>
          <a:lstStyle/>
          <a:p>
            <a:pPr eaLnBrk="1" hangingPunct="1">
              <a:defRPr/>
            </a:pPr>
            <a:r>
              <a:rPr lang="ru-RU" sz="2400" b="1" i="1" dirty="0" err="1" smtClean="0">
                <a:latin typeface="Arial" charset="0"/>
              </a:rPr>
              <a:t>Цель:формировать</a:t>
            </a:r>
            <a:r>
              <a:rPr lang="ru-RU" sz="2400" b="1" i="1" dirty="0" smtClean="0">
                <a:latin typeface="Arial" charset="0"/>
              </a:rPr>
              <a:t> у родителей устойчивую мотивацию к сохранению и укреплению здоровья своих </a:t>
            </a:r>
            <a:r>
              <a:rPr lang="ru-RU" sz="2400" b="1" i="1" dirty="0" err="1" smtClean="0">
                <a:latin typeface="Arial" charset="0"/>
              </a:rPr>
              <a:t>детей.Познакомить</a:t>
            </a:r>
            <a:r>
              <a:rPr lang="ru-RU" sz="2400" b="1" i="1" dirty="0" smtClean="0">
                <a:latin typeface="Arial" charset="0"/>
              </a:rPr>
              <a:t> родителей воспитанников с основными </a:t>
            </a:r>
            <a:r>
              <a:rPr lang="ru-RU" sz="2400" b="1" i="1" dirty="0" err="1" smtClean="0">
                <a:latin typeface="Arial" charset="0"/>
              </a:rPr>
              <a:t>факторами,способствующими</a:t>
            </a:r>
            <a:r>
              <a:rPr lang="ru-RU" sz="2400" b="1" i="1" dirty="0" smtClean="0">
                <a:latin typeface="Arial" charset="0"/>
              </a:rPr>
              <a:t> укреплению и сохранению здоровья дошкольников в домашних условиях и условиях детского </a:t>
            </a:r>
            <a:r>
              <a:rPr lang="ru-RU" sz="2400" b="1" i="1" dirty="0" err="1" smtClean="0">
                <a:latin typeface="Arial" charset="0"/>
              </a:rPr>
              <a:t>сада.Формирование</a:t>
            </a:r>
            <a:r>
              <a:rPr lang="ru-RU" sz="2400" b="1" i="1" dirty="0" smtClean="0">
                <a:latin typeface="Arial" charset="0"/>
              </a:rPr>
              <a:t> у родителей </a:t>
            </a:r>
            <a:r>
              <a:rPr lang="ru-RU" sz="2400" b="1" i="1" dirty="0" err="1" smtClean="0">
                <a:latin typeface="Arial" charset="0"/>
              </a:rPr>
              <a:t>мотивацииздорового</a:t>
            </a:r>
            <a:r>
              <a:rPr lang="ru-RU" sz="2400" b="1" i="1" dirty="0" smtClean="0">
                <a:latin typeface="Arial" charset="0"/>
              </a:rPr>
              <a:t> образа </a:t>
            </a:r>
            <a:r>
              <a:rPr lang="ru-RU" sz="2400" b="1" i="1" dirty="0" err="1" smtClean="0">
                <a:latin typeface="Arial" charset="0"/>
              </a:rPr>
              <a:t>жизни,ответственности</a:t>
            </a:r>
            <a:r>
              <a:rPr lang="ru-RU" sz="2400" b="1" i="1" dirty="0" smtClean="0">
                <a:latin typeface="Arial" charset="0"/>
              </a:rPr>
              <a:t> за свое здоровье  и здоровье своих </a:t>
            </a:r>
            <a:r>
              <a:rPr lang="ru-RU" sz="2400" b="1" i="1" dirty="0" err="1" smtClean="0">
                <a:latin typeface="Arial" charset="0"/>
              </a:rPr>
              <a:t>детей,повышение</a:t>
            </a:r>
            <a:r>
              <a:rPr lang="ru-RU" sz="2400" b="1" i="1" dirty="0" smtClean="0">
                <a:latin typeface="Arial" charset="0"/>
              </a:rPr>
              <a:t> мастерства родителей по использованию </a:t>
            </a:r>
            <a:r>
              <a:rPr lang="ru-RU" sz="2400" b="1" i="1" dirty="0" err="1" smtClean="0">
                <a:latin typeface="Arial" charset="0"/>
              </a:rPr>
              <a:t>здоровьесберегающих</a:t>
            </a:r>
            <a:r>
              <a:rPr lang="ru-RU" sz="2400" b="1" i="1" dirty="0" smtClean="0">
                <a:latin typeface="Arial" charset="0"/>
              </a:rPr>
              <a:t> технологий в домашних </a:t>
            </a:r>
            <a:r>
              <a:rPr lang="ru-RU" sz="2400" b="1" i="1" dirty="0" err="1" smtClean="0">
                <a:latin typeface="Arial" charset="0"/>
              </a:rPr>
              <a:t>условиях.Развивать</a:t>
            </a:r>
            <a:r>
              <a:rPr lang="ru-RU" sz="2400" b="1" i="1" dirty="0" smtClean="0">
                <a:latin typeface="Arial" charset="0"/>
              </a:rPr>
              <a:t> чувство единства и </a:t>
            </a:r>
            <a:r>
              <a:rPr lang="ru-RU" sz="2400" b="1" i="1" dirty="0" err="1" smtClean="0">
                <a:latin typeface="Arial" charset="0"/>
              </a:rPr>
              <a:t>сплочености</a:t>
            </a:r>
            <a:r>
              <a:rPr lang="ru-RU" sz="2400" b="1" i="1" dirty="0" smtClean="0">
                <a:latin typeface="Arial" charset="0"/>
              </a:rPr>
              <a:t>.</a:t>
            </a:r>
          </a:p>
        </p:txBody>
      </p:sp>
    </p:spTree>
  </p:cSld>
  <p:clrMapOvr>
    <a:masterClrMapping/>
  </p:clrMapOvr>
  <p:transition spd="slow">
    <p:wheel spokes="3"/>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Grp="1"/>
          </p:cNvSpPr>
          <p:nvPr>
            <p:ph type="title"/>
          </p:nvPr>
        </p:nvSpPr>
        <p:spPr>
          <a:xfrm>
            <a:off x="457200" y="704850"/>
            <a:ext cx="8229600" cy="1143000"/>
          </a:xfrm>
        </p:spPr>
        <p:txBody>
          <a:bodyPr/>
          <a:lstStyle/>
          <a:p>
            <a:pPr algn="ctr"/>
            <a:r>
              <a:rPr lang="ru-RU" dirty="0" smtClean="0">
                <a:latin typeface="Arial" charset="0"/>
              </a:rPr>
              <a:t>Зарядка для глаз</a:t>
            </a:r>
          </a:p>
        </p:txBody>
      </p:sp>
      <p:pic>
        <p:nvPicPr>
          <p:cNvPr id="33794" name="Picture 7" descr="IMG_20171115_081007"/>
          <p:cNvPicPr>
            <a:picLocks noGrp="1" noChangeAspect="1" noChangeArrowheads="1"/>
          </p:cNvPicPr>
          <p:nvPr>
            <p:ph sz="half" idx="1"/>
          </p:nvPr>
        </p:nvPicPr>
        <p:blipFill>
          <a:blip r:embed="rId2" cstate="print"/>
          <a:srcRect/>
          <a:stretch>
            <a:fillRect/>
          </a:stretch>
        </p:blipFill>
        <p:spPr>
          <a:xfrm>
            <a:off x="830263" y="1935163"/>
            <a:ext cx="3292475" cy="4389437"/>
          </a:xfrm>
        </p:spPr>
      </p:pic>
      <p:pic>
        <p:nvPicPr>
          <p:cNvPr id="33795" name="Picture 8" descr="IMG_20171115_080940"/>
          <p:cNvPicPr>
            <a:picLocks noGrp="1" noChangeAspect="1" noChangeArrowheads="1"/>
          </p:cNvPicPr>
          <p:nvPr>
            <p:ph sz="half" idx="2"/>
          </p:nvPr>
        </p:nvPicPr>
        <p:blipFill>
          <a:blip r:embed="rId3" cstate="print"/>
          <a:srcRect/>
          <a:stretch>
            <a:fillRect/>
          </a:stretch>
        </p:blipFill>
        <p:spPr>
          <a:xfrm>
            <a:off x="5003800" y="1916113"/>
            <a:ext cx="3292475" cy="4389437"/>
          </a:xfrm>
        </p:spPr>
      </p:pic>
    </p:spTree>
  </p:cSld>
  <p:clrMapOvr>
    <a:masterClrMapping/>
  </p:clrMapOvr>
  <p:transition spd="slow">
    <p:wheel spokes="3"/>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4"/>
          <p:cNvSpPr>
            <a:spLocks noGrp="1"/>
          </p:cNvSpPr>
          <p:nvPr>
            <p:ph type="title"/>
          </p:nvPr>
        </p:nvSpPr>
        <p:spPr>
          <a:xfrm>
            <a:off x="457200" y="704850"/>
            <a:ext cx="8229600" cy="1143000"/>
          </a:xfrm>
        </p:spPr>
        <p:txBody>
          <a:bodyPr/>
          <a:lstStyle/>
          <a:p>
            <a:pPr algn="ctr"/>
            <a:r>
              <a:rPr lang="ru-RU" dirty="0" smtClean="0">
                <a:latin typeface="Arial" charset="0"/>
              </a:rPr>
              <a:t>Зарядка для глаз</a:t>
            </a:r>
          </a:p>
        </p:txBody>
      </p:sp>
      <p:pic>
        <p:nvPicPr>
          <p:cNvPr id="34818" name="Picture 7" descr="IMG_20171115_080917"/>
          <p:cNvPicPr>
            <a:picLocks noGrp="1" noChangeAspect="1" noChangeArrowheads="1"/>
          </p:cNvPicPr>
          <p:nvPr>
            <p:ph sz="half" idx="1"/>
          </p:nvPr>
        </p:nvPicPr>
        <p:blipFill>
          <a:blip r:embed="rId2" cstate="print"/>
          <a:srcRect/>
          <a:stretch>
            <a:fillRect/>
          </a:stretch>
        </p:blipFill>
        <p:spPr>
          <a:xfrm>
            <a:off x="830263" y="1935163"/>
            <a:ext cx="3292475" cy="4389437"/>
          </a:xfrm>
        </p:spPr>
      </p:pic>
      <p:pic>
        <p:nvPicPr>
          <p:cNvPr id="34819" name="Picture 8" descr="IMG_20171115_080839"/>
          <p:cNvPicPr>
            <a:picLocks noGrp="1" noChangeAspect="1" noChangeArrowheads="1"/>
          </p:cNvPicPr>
          <p:nvPr>
            <p:ph sz="half" idx="2"/>
          </p:nvPr>
        </p:nvPicPr>
        <p:blipFill>
          <a:blip r:embed="rId3" cstate="print"/>
          <a:srcRect/>
          <a:stretch>
            <a:fillRect/>
          </a:stretch>
        </p:blipFill>
        <p:spPr>
          <a:xfrm>
            <a:off x="5021263" y="1935163"/>
            <a:ext cx="3292475" cy="4389437"/>
          </a:xfrm>
        </p:spPr>
      </p:pic>
    </p:spTree>
  </p:cSld>
  <p:clrMapOvr>
    <a:masterClrMapping/>
  </p:clrMapOvr>
  <p:transition spd="slow">
    <p:wheel spokes="3"/>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p:nvPr>
        </p:nvSpPr>
        <p:spPr>
          <a:xfrm>
            <a:off x="457200" y="704850"/>
            <a:ext cx="8229600" cy="69850"/>
          </a:xfrm>
        </p:spPr>
        <p:txBody>
          <a:bodyPr/>
          <a:lstStyle/>
          <a:p>
            <a:endParaRPr lang="ru-RU" sz="4600" smtClean="0"/>
          </a:p>
        </p:txBody>
      </p:sp>
      <p:sp>
        <p:nvSpPr>
          <p:cNvPr id="35842" name="Rectangle 3"/>
          <p:cNvSpPr>
            <a:spLocks noGrp="1"/>
          </p:cNvSpPr>
          <p:nvPr>
            <p:ph type="body" idx="1"/>
          </p:nvPr>
        </p:nvSpPr>
        <p:spPr>
          <a:xfrm>
            <a:off x="457200" y="1052513"/>
            <a:ext cx="8147050" cy="5272087"/>
          </a:xfrm>
        </p:spPr>
        <p:txBody>
          <a:bodyPr/>
          <a:lstStyle/>
          <a:p>
            <a:pPr>
              <a:lnSpc>
                <a:spcPct val="90000"/>
              </a:lnSpc>
            </a:pPr>
            <a:r>
              <a:rPr lang="ru-RU" sz="2800" b="1" i="1" smtClean="0"/>
              <a:t>Большое значение для здоровья ребенка имеют дыхательные упражнения, которые дают человеку возможность накапливать и восстанавливать жизненную энергию. Но не все умеют дышать правильно. И «неумение» это вырабатывается с ранних лет. Большинство детей дышат ртом, поэтому они часто болеют. Почему полезно дышать носом? Потому что воздух, проходящий через нос, очищается от пыли, подогревается до температуры тела. Таким образом, организм защищает от болезней.</a:t>
            </a:r>
          </a:p>
        </p:txBody>
      </p:sp>
    </p:spTree>
  </p:cSld>
  <p:clrMapOvr>
    <a:masterClrMapping/>
  </p:clrMapOvr>
  <p:transition spd="slow">
    <p:wheel spokes="3"/>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a:xfrm>
            <a:off x="457200" y="704850"/>
            <a:ext cx="8229600" cy="69850"/>
          </a:xfrm>
        </p:spPr>
        <p:txBody>
          <a:bodyPr/>
          <a:lstStyle/>
          <a:p>
            <a:endParaRPr lang="ru-RU" sz="4600" smtClean="0"/>
          </a:p>
        </p:txBody>
      </p:sp>
      <p:sp>
        <p:nvSpPr>
          <p:cNvPr id="36866" name="Rectangle 3"/>
          <p:cNvSpPr>
            <a:spLocks noGrp="1"/>
          </p:cNvSpPr>
          <p:nvPr>
            <p:ph type="body" idx="1"/>
          </p:nvPr>
        </p:nvSpPr>
        <p:spPr>
          <a:xfrm>
            <a:off x="457200" y="3143248"/>
            <a:ext cx="8229600" cy="3181352"/>
          </a:xfrm>
        </p:spPr>
        <p:txBody>
          <a:bodyPr/>
          <a:lstStyle/>
          <a:p>
            <a:pPr>
              <a:buFont typeface="Wingdings 2" pitchFamily="18" charset="2"/>
              <a:buNone/>
            </a:pPr>
            <a:r>
              <a:rPr lang="ru-RU" dirty="0" smtClean="0"/>
              <a:t> </a:t>
            </a:r>
            <a:r>
              <a:rPr lang="ru-RU" sz="2800" b="1" i="1" dirty="0" smtClean="0"/>
              <a:t>Вот поезд наш мчится, колеса стучат.</a:t>
            </a:r>
          </a:p>
          <a:p>
            <a:r>
              <a:rPr lang="ru-RU" sz="2800" b="1" i="1" dirty="0" smtClean="0"/>
              <a:t>А в поезде этом ребята сидят.</a:t>
            </a:r>
          </a:p>
          <a:p>
            <a:r>
              <a:rPr lang="ru-RU" sz="2800" b="1" i="1" dirty="0" smtClean="0"/>
              <a:t>«Чу-чу чу!», «Чу-чу чу!», гудит паровоз</a:t>
            </a:r>
          </a:p>
          <a:p>
            <a:r>
              <a:rPr lang="ru-RU" sz="2800" b="1" i="1" dirty="0" smtClean="0"/>
              <a:t>Далеко-далеко ребят он повез.</a:t>
            </a:r>
          </a:p>
          <a:p>
            <a:r>
              <a:rPr lang="ru-RU" sz="2800" b="1" i="1" dirty="0" smtClean="0"/>
              <a:t>Но вот остановка, давайте вставать</a:t>
            </a:r>
          </a:p>
          <a:p>
            <a:r>
              <a:rPr lang="ru-RU" sz="2800" b="1" i="1" dirty="0" smtClean="0"/>
              <a:t>Идемте, ребята гулять и играть </a:t>
            </a:r>
          </a:p>
        </p:txBody>
      </p:sp>
      <p:pic>
        <p:nvPicPr>
          <p:cNvPr id="4" name="Рисунок 3" descr="0_c40c3_f789c3dd_orig.png"/>
          <p:cNvPicPr>
            <a:picLocks noChangeAspect="1"/>
          </p:cNvPicPr>
          <p:nvPr/>
        </p:nvPicPr>
        <p:blipFill>
          <a:blip r:embed="rId2" cstate="print"/>
          <a:stretch>
            <a:fillRect/>
          </a:stretch>
        </p:blipFill>
        <p:spPr>
          <a:xfrm>
            <a:off x="0" y="0"/>
            <a:ext cx="9144000" cy="2565575"/>
          </a:xfrm>
          <a:prstGeom prst="rect">
            <a:avLst/>
          </a:prstGeom>
        </p:spPr>
      </p:pic>
    </p:spTree>
  </p:cSld>
  <p:clrMapOvr>
    <a:masterClrMapping/>
  </p:clrMapOvr>
  <p:transition spd="slow">
    <p:wheel spokes="3"/>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title"/>
          </p:nvPr>
        </p:nvSpPr>
        <p:spPr/>
        <p:txBody>
          <a:bodyPr/>
          <a:lstStyle/>
          <a:p>
            <a:r>
              <a:rPr lang="ru-RU" smtClean="0"/>
              <a:t>«Волшебная дорожка»</a:t>
            </a:r>
          </a:p>
        </p:txBody>
      </p:sp>
      <p:sp>
        <p:nvSpPr>
          <p:cNvPr id="37890" name="Rectangle 3"/>
          <p:cNvSpPr>
            <a:spLocks noGrp="1"/>
          </p:cNvSpPr>
          <p:nvPr>
            <p:ph type="body" idx="1"/>
          </p:nvPr>
        </p:nvSpPr>
        <p:spPr>
          <a:xfrm>
            <a:off x="323850" y="1989138"/>
            <a:ext cx="8229600" cy="4389437"/>
          </a:xfrm>
        </p:spPr>
        <p:txBody>
          <a:bodyPr/>
          <a:lstStyle/>
          <a:p>
            <a:pPr>
              <a:lnSpc>
                <a:spcPct val="80000"/>
              </a:lnSpc>
            </a:pPr>
            <a:r>
              <a:rPr lang="ru-RU" sz="1400" b="1" i="1" smtClean="0"/>
              <a:t>Что за чудо?</a:t>
            </a:r>
          </a:p>
          <a:p>
            <a:pPr>
              <a:lnSpc>
                <a:spcPct val="80000"/>
              </a:lnSpc>
            </a:pPr>
            <a:r>
              <a:rPr lang="ru-RU" sz="1400" b="1" i="1" smtClean="0"/>
              <a:t>Наши ножки оказались на дорожке.</a:t>
            </a:r>
          </a:p>
          <a:p>
            <a:pPr>
              <a:lnSpc>
                <a:spcPct val="80000"/>
              </a:lnSpc>
            </a:pPr>
            <a:r>
              <a:rPr lang="ru-RU" sz="1400" b="1" i="1" smtClean="0"/>
              <a:t>На дорожке не простой,</a:t>
            </a:r>
          </a:p>
          <a:p>
            <a:pPr>
              <a:lnSpc>
                <a:spcPct val="80000"/>
              </a:lnSpc>
            </a:pPr>
            <a:r>
              <a:rPr lang="ru-RU" sz="1400" b="1" i="1" smtClean="0"/>
              <a:t>А затейливой такой!</a:t>
            </a:r>
          </a:p>
          <a:p>
            <a:pPr>
              <a:lnSpc>
                <a:spcPct val="80000"/>
              </a:lnSpc>
            </a:pPr>
            <a:r>
              <a:rPr lang="ru-RU" sz="1400" b="1" i="1" smtClean="0"/>
              <a:t>Вот полянка перед нами</a:t>
            </a:r>
          </a:p>
          <a:p>
            <a:pPr>
              <a:lnSpc>
                <a:spcPct val="80000"/>
              </a:lnSpc>
            </a:pPr>
            <a:r>
              <a:rPr lang="ru-RU" sz="1400" b="1" i="1" smtClean="0"/>
              <a:t>Вся усыпана цветами.</a:t>
            </a:r>
          </a:p>
          <a:p>
            <a:pPr>
              <a:lnSpc>
                <a:spcPct val="80000"/>
              </a:lnSpc>
            </a:pPr>
            <a:r>
              <a:rPr lang="ru-RU" sz="1400" b="1" i="1" smtClean="0"/>
              <a:t>Мы не будем их срывать</a:t>
            </a:r>
          </a:p>
          <a:p>
            <a:pPr>
              <a:lnSpc>
                <a:spcPct val="80000"/>
              </a:lnSpc>
            </a:pPr>
            <a:r>
              <a:rPr lang="ru-RU" sz="1400" b="1" i="1" smtClean="0"/>
              <a:t>Будем ножками ступать</a:t>
            </a:r>
            <a:r>
              <a:rPr lang="ru-RU" sz="1300" smtClean="0"/>
              <a:t>!</a:t>
            </a:r>
            <a:endParaRPr lang="ru-RU" sz="1300" smtClean="0">
              <a:latin typeface="Arial" charset="0"/>
            </a:endParaRPr>
          </a:p>
          <a:p>
            <a:pPr>
              <a:lnSpc>
                <a:spcPct val="80000"/>
              </a:lnSpc>
            </a:pPr>
            <a:r>
              <a:rPr lang="ru-RU" sz="1400" b="1" i="1" smtClean="0"/>
              <a:t>Впереди нас ждет река -</a:t>
            </a:r>
          </a:p>
          <a:p>
            <a:pPr>
              <a:lnSpc>
                <a:spcPct val="80000"/>
              </a:lnSpc>
            </a:pPr>
            <a:r>
              <a:rPr lang="ru-RU" sz="1400" b="1" i="1" smtClean="0"/>
              <a:t>Широка и глубока,</a:t>
            </a:r>
          </a:p>
          <a:p>
            <a:pPr>
              <a:lnSpc>
                <a:spcPct val="80000"/>
              </a:lnSpc>
            </a:pPr>
            <a:r>
              <a:rPr lang="ru-RU" sz="1400" b="1" i="1" smtClean="0"/>
              <a:t>Но не будем мы бояться,</a:t>
            </a:r>
          </a:p>
          <a:p>
            <a:pPr>
              <a:lnSpc>
                <a:spcPct val="80000"/>
              </a:lnSpc>
            </a:pPr>
            <a:r>
              <a:rPr lang="ru-RU" sz="1400" b="1" i="1" smtClean="0"/>
              <a:t>Будем прыгать и смеяться</a:t>
            </a:r>
          </a:p>
          <a:p>
            <a:pPr>
              <a:lnSpc>
                <a:spcPct val="80000"/>
              </a:lnSpc>
            </a:pPr>
            <a:r>
              <a:rPr lang="ru-RU" sz="1400" b="1" i="1" smtClean="0"/>
              <a:t>Камни очень ждут ребят,</a:t>
            </a:r>
          </a:p>
          <a:p>
            <a:pPr>
              <a:lnSpc>
                <a:spcPct val="80000"/>
              </a:lnSpc>
            </a:pPr>
            <a:r>
              <a:rPr lang="ru-RU" sz="1400" b="1" i="1" smtClean="0"/>
              <a:t>Походить там каждый рад!</a:t>
            </a:r>
            <a:endParaRPr lang="ru-RU" sz="1400" b="1" i="1" smtClean="0">
              <a:latin typeface="Arial" charset="0"/>
            </a:endParaRPr>
          </a:p>
          <a:p>
            <a:pPr>
              <a:lnSpc>
                <a:spcPct val="80000"/>
              </a:lnSpc>
            </a:pPr>
            <a:endParaRPr lang="ru-RU" sz="1400" b="1" i="1" smtClean="0">
              <a:latin typeface="Arial" charset="0"/>
            </a:endParaRPr>
          </a:p>
          <a:p>
            <a:pPr>
              <a:lnSpc>
                <a:spcPct val="80000"/>
              </a:lnSpc>
            </a:pPr>
            <a:r>
              <a:rPr lang="ru-RU" sz="1400" b="1" i="1" smtClean="0"/>
              <a:t>А потом еще немножко</a:t>
            </a:r>
          </a:p>
          <a:p>
            <a:pPr>
              <a:lnSpc>
                <a:spcPct val="80000"/>
              </a:lnSpc>
            </a:pPr>
            <a:r>
              <a:rPr lang="ru-RU" sz="1400" b="1" i="1" smtClean="0"/>
              <a:t>Разомнем свои мы ножки.</a:t>
            </a:r>
          </a:p>
          <a:p>
            <a:pPr>
              <a:lnSpc>
                <a:spcPct val="80000"/>
              </a:lnSpc>
            </a:pPr>
            <a:r>
              <a:rPr lang="ru-RU" sz="1400" b="1" i="1" smtClean="0"/>
              <a:t>Чтоб здоровыми остаться,</a:t>
            </a:r>
          </a:p>
          <a:p>
            <a:pPr>
              <a:lnSpc>
                <a:spcPct val="80000"/>
              </a:lnSpc>
            </a:pPr>
            <a:r>
              <a:rPr lang="ru-RU" sz="1400" b="1" i="1" smtClean="0"/>
              <a:t>Надо с детства закаляться .</a:t>
            </a:r>
          </a:p>
          <a:p>
            <a:pPr>
              <a:lnSpc>
                <a:spcPct val="80000"/>
              </a:lnSpc>
            </a:pPr>
            <a:endParaRPr lang="ru-RU" sz="1300" smtClean="0">
              <a:latin typeface="Arial" charset="0"/>
            </a:endParaRPr>
          </a:p>
        </p:txBody>
      </p:sp>
      <p:pic>
        <p:nvPicPr>
          <p:cNvPr id="4" name="Рисунок 3" descr="1504866671_depositphotos_2212314-stock-illustration-baby-landscape-rainbow.jpg"/>
          <p:cNvPicPr>
            <a:picLocks noChangeAspect="1"/>
          </p:cNvPicPr>
          <p:nvPr/>
        </p:nvPicPr>
        <p:blipFill>
          <a:blip r:embed="rId2"/>
          <a:stretch>
            <a:fillRect/>
          </a:stretch>
        </p:blipFill>
        <p:spPr>
          <a:xfrm>
            <a:off x="4071934" y="2857496"/>
            <a:ext cx="4571999" cy="3231237"/>
          </a:xfrm>
          <a:prstGeom prst="rect">
            <a:avLst/>
          </a:prstGeom>
        </p:spPr>
      </p:pic>
    </p:spTree>
  </p:cSld>
  <p:clrMapOvr>
    <a:masterClrMapping/>
  </p:clrMapOvr>
  <p:transition spd="slow">
    <p:wheel spokes="3"/>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p:nvPr>
        </p:nvSpPr>
        <p:spPr>
          <a:xfrm>
            <a:off x="457200" y="704850"/>
            <a:ext cx="8229600" cy="492125"/>
          </a:xfrm>
        </p:spPr>
        <p:txBody>
          <a:bodyPr/>
          <a:lstStyle/>
          <a:p>
            <a:r>
              <a:rPr lang="ru-RU" sz="4600" smtClean="0">
                <a:latin typeface="Arial" charset="0"/>
              </a:rPr>
              <a:t>Зарядка</a:t>
            </a:r>
          </a:p>
        </p:txBody>
      </p:sp>
      <p:sp>
        <p:nvSpPr>
          <p:cNvPr id="40962" name="Rectangle 3"/>
          <p:cNvSpPr>
            <a:spLocks noGrp="1"/>
          </p:cNvSpPr>
          <p:nvPr>
            <p:ph type="body" idx="1"/>
          </p:nvPr>
        </p:nvSpPr>
        <p:spPr/>
        <p:txBody>
          <a:bodyPr/>
          <a:lstStyle/>
          <a:p>
            <a:pPr>
              <a:lnSpc>
                <a:spcPct val="80000"/>
              </a:lnSpc>
            </a:pPr>
            <a:r>
              <a:rPr lang="ru-RU" sz="2000" b="1" i="1" dirty="0" err="1" smtClean="0">
                <a:latin typeface="Arial" charset="0"/>
              </a:rPr>
              <a:t>Тик-так,тик-так</a:t>
            </a:r>
            <a:r>
              <a:rPr lang="ru-RU" sz="2000" b="1" i="1" dirty="0" smtClean="0">
                <a:latin typeface="Arial" charset="0"/>
              </a:rPr>
              <a:t>,</a:t>
            </a:r>
          </a:p>
          <a:p>
            <a:pPr>
              <a:lnSpc>
                <a:spcPct val="80000"/>
              </a:lnSpc>
            </a:pPr>
            <a:r>
              <a:rPr lang="ru-RU" sz="2000" b="1" i="1" dirty="0" smtClean="0">
                <a:latin typeface="Arial" charset="0"/>
              </a:rPr>
              <a:t>Ходят часики вот так.(наклоны)</a:t>
            </a:r>
          </a:p>
          <a:p>
            <a:pPr>
              <a:lnSpc>
                <a:spcPct val="80000"/>
              </a:lnSpc>
            </a:pPr>
            <a:r>
              <a:rPr lang="ru-RU" sz="2000" b="1" i="1" dirty="0" smtClean="0">
                <a:latin typeface="Arial" charset="0"/>
              </a:rPr>
              <a:t>А в часах сидит кукушка,</a:t>
            </a:r>
          </a:p>
          <a:p>
            <a:pPr>
              <a:lnSpc>
                <a:spcPct val="80000"/>
              </a:lnSpc>
            </a:pPr>
            <a:r>
              <a:rPr lang="ru-RU" sz="2000" b="1" i="1" dirty="0" smtClean="0">
                <a:latin typeface="Arial" charset="0"/>
              </a:rPr>
              <a:t>У нее своя </a:t>
            </a:r>
            <a:r>
              <a:rPr lang="ru-RU" sz="2000" b="1" i="1" dirty="0" err="1" smtClean="0">
                <a:latin typeface="Arial" charset="0"/>
              </a:rPr>
              <a:t>мзбушка</a:t>
            </a:r>
            <a:r>
              <a:rPr lang="ru-RU" sz="2000" b="1" i="1" dirty="0" smtClean="0">
                <a:latin typeface="Arial" charset="0"/>
              </a:rPr>
              <a:t>.(приседают)</a:t>
            </a:r>
          </a:p>
          <a:p>
            <a:pPr>
              <a:lnSpc>
                <a:spcPct val="80000"/>
              </a:lnSpc>
            </a:pPr>
            <a:r>
              <a:rPr lang="ru-RU" sz="2000" b="1" i="1" dirty="0" smtClean="0">
                <a:latin typeface="Arial" charset="0"/>
              </a:rPr>
              <a:t>Прокукует птичка время,</a:t>
            </a:r>
          </a:p>
          <a:p>
            <a:pPr>
              <a:lnSpc>
                <a:spcPct val="80000"/>
              </a:lnSpc>
            </a:pPr>
            <a:r>
              <a:rPr lang="ru-RU" sz="2000" b="1" i="1" dirty="0" smtClean="0">
                <a:latin typeface="Arial" charset="0"/>
              </a:rPr>
              <a:t>Снова спрячется за дверью(приседания)</a:t>
            </a:r>
          </a:p>
          <a:p>
            <a:pPr>
              <a:lnSpc>
                <a:spcPct val="80000"/>
              </a:lnSpc>
            </a:pPr>
            <a:r>
              <a:rPr lang="ru-RU" sz="2000" b="1" i="1" dirty="0" smtClean="0">
                <a:latin typeface="Arial" charset="0"/>
              </a:rPr>
              <a:t>Стрелки движутся по кругу.</a:t>
            </a:r>
          </a:p>
          <a:p>
            <a:pPr>
              <a:lnSpc>
                <a:spcPct val="80000"/>
              </a:lnSpc>
            </a:pPr>
            <a:r>
              <a:rPr lang="ru-RU" sz="2000" b="1" i="1" dirty="0" smtClean="0">
                <a:latin typeface="Arial" charset="0"/>
              </a:rPr>
              <a:t>Не </a:t>
            </a:r>
            <a:r>
              <a:rPr lang="ru-RU" sz="2000" b="1" i="1" dirty="0" err="1" smtClean="0">
                <a:latin typeface="Arial" charset="0"/>
              </a:rPr>
              <a:t>касаютя</a:t>
            </a:r>
            <a:r>
              <a:rPr lang="ru-RU" sz="2000" b="1" i="1" dirty="0" smtClean="0">
                <a:latin typeface="Arial" charset="0"/>
              </a:rPr>
              <a:t> друг друга(вращение туловищем)</a:t>
            </a:r>
          </a:p>
          <a:p>
            <a:pPr>
              <a:lnSpc>
                <a:spcPct val="80000"/>
              </a:lnSpc>
            </a:pPr>
            <a:r>
              <a:rPr lang="ru-RU" sz="2000" b="1" i="1" dirty="0" smtClean="0">
                <a:latin typeface="Arial" charset="0"/>
              </a:rPr>
              <a:t>Повернемся мы с тобой против стрелки часовой(вращение туловищем)</a:t>
            </a:r>
          </a:p>
          <a:p>
            <a:pPr>
              <a:lnSpc>
                <a:spcPct val="80000"/>
              </a:lnSpc>
            </a:pPr>
            <a:r>
              <a:rPr lang="ru-RU" sz="2000" b="1" i="1" dirty="0" smtClean="0">
                <a:latin typeface="Arial" charset="0"/>
              </a:rPr>
              <a:t>А часы </a:t>
            </a:r>
            <a:r>
              <a:rPr lang="ru-RU" sz="2000" b="1" i="1" dirty="0" err="1" smtClean="0">
                <a:latin typeface="Arial" charset="0"/>
              </a:rPr>
              <a:t>идут,идут</a:t>
            </a:r>
            <a:r>
              <a:rPr lang="ru-RU" sz="2000" b="1" i="1" dirty="0" smtClean="0">
                <a:latin typeface="Arial" charset="0"/>
              </a:rPr>
              <a:t>(ходьба)</a:t>
            </a:r>
          </a:p>
          <a:p>
            <a:pPr>
              <a:lnSpc>
                <a:spcPct val="80000"/>
              </a:lnSpc>
            </a:pPr>
            <a:r>
              <a:rPr lang="ru-RU" sz="2000" b="1" i="1" dirty="0" smtClean="0">
                <a:latin typeface="Arial" charset="0"/>
              </a:rPr>
              <a:t>Никогда не отстают(замедление)</a:t>
            </a:r>
          </a:p>
          <a:p>
            <a:pPr>
              <a:lnSpc>
                <a:spcPct val="80000"/>
              </a:lnSpc>
            </a:pPr>
            <a:r>
              <a:rPr lang="ru-RU" sz="2000" b="1" i="1" dirty="0" smtClean="0">
                <a:latin typeface="Arial" charset="0"/>
              </a:rPr>
              <a:t>А </a:t>
            </a:r>
            <a:r>
              <a:rPr lang="ru-RU" sz="2000" b="1" i="1" dirty="0" err="1" smtClean="0">
                <a:latin typeface="Arial" charset="0"/>
              </a:rPr>
              <a:t>бывает,что</a:t>
            </a:r>
            <a:r>
              <a:rPr lang="ru-RU" sz="2000" b="1" i="1" dirty="0" smtClean="0">
                <a:latin typeface="Arial" charset="0"/>
              </a:rPr>
              <a:t> </a:t>
            </a:r>
            <a:r>
              <a:rPr lang="ru-RU" sz="2000" b="1" i="1" dirty="0" err="1" smtClean="0">
                <a:latin typeface="Arial" charset="0"/>
              </a:rPr>
              <a:t>спешат,словно</a:t>
            </a:r>
            <a:r>
              <a:rPr lang="ru-RU" sz="2000" b="1" i="1" dirty="0" smtClean="0">
                <a:latin typeface="Arial" charset="0"/>
              </a:rPr>
              <a:t> убежать хотят(бег)</a:t>
            </a:r>
          </a:p>
          <a:p>
            <a:pPr>
              <a:lnSpc>
                <a:spcPct val="80000"/>
              </a:lnSpc>
            </a:pPr>
            <a:r>
              <a:rPr lang="ru-RU" sz="2000" b="1" i="1" dirty="0" smtClean="0">
                <a:latin typeface="Arial" charset="0"/>
              </a:rPr>
              <a:t>Если их не </a:t>
            </a:r>
            <a:r>
              <a:rPr lang="ru-RU" sz="2000" b="1" i="1" dirty="0" err="1" smtClean="0">
                <a:latin typeface="Arial" charset="0"/>
              </a:rPr>
              <a:t>заведут,то</a:t>
            </a:r>
            <a:r>
              <a:rPr lang="ru-RU" sz="2000" b="1" i="1" dirty="0" smtClean="0">
                <a:latin typeface="Arial" charset="0"/>
              </a:rPr>
              <a:t> они совсем встают.</a:t>
            </a:r>
          </a:p>
        </p:txBody>
      </p:sp>
      <p:pic>
        <p:nvPicPr>
          <p:cNvPr id="4" name="Рисунок 3" descr="18570052.png"/>
          <p:cNvPicPr>
            <a:picLocks noChangeAspect="1"/>
          </p:cNvPicPr>
          <p:nvPr/>
        </p:nvPicPr>
        <p:blipFill>
          <a:blip r:embed="rId2"/>
          <a:stretch>
            <a:fillRect/>
          </a:stretch>
        </p:blipFill>
        <p:spPr>
          <a:xfrm>
            <a:off x="6072198" y="357166"/>
            <a:ext cx="2777512" cy="4452924"/>
          </a:xfrm>
          <a:prstGeom prst="rect">
            <a:avLst/>
          </a:prstGeom>
        </p:spPr>
      </p:pic>
    </p:spTree>
  </p:cSld>
  <p:clrMapOvr>
    <a:masterClrMapping/>
  </p:clrMapOvr>
  <p:transition spd="slow">
    <p:wheel spokes="3"/>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a:xfrm>
            <a:off x="457200" y="704850"/>
            <a:ext cx="8229600" cy="420688"/>
          </a:xfrm>
        </p:spPr>
        <p:txBody>
          <a:bodyPr/>
          <a:lstStyle/>
          <a:p>
            <a:r>
              <a:rPr lang="ru-RU" sz="4600" smtClean="0">
                <a:latin typeface="Arial" charset="0"/>
              </a:rPr>
              <a:t>Бабочки</a:t>
            </a:r>
          </a:p>
        </p:txBody>
      </p:sp>
      <p:sp>
        <p:nvSpPr>
          <p:cNvPr id="41986" name="Rectangle 3"/>
          <p:cNvSpPr>
            <a:spLocks noGrp="1"/>
          </p:cNvSpPr>
          <p:nvPr>
            <p:ph type="body" idx="1"/>
          </p:nvPr>
        </p:nvSpPr>
        <p:spPr>
          <a:xfrm>
            <a:off x="457200" y="1142984"/>
            <a:ext cx="8229600" cy="5181617"/>
          </a:xfrm>
        </p:spPr>
        <p:txBody>
          <a:bodyPr/>
          <a:lstStyle/>
          <a:p>
            <a:pPr>
              <a:buNone/>
            </a:pPr>
            <a:r>
              <a:rPr lang="ru-RU" sz="2800" b="1" i="1" dirty="0" smtClean="0">
                <a:latin typeface="Arial" charset="0"/>
              </a:rPr>
              <a:t>   А сейчас пора играть, </a:t>
            </a:r>
          </a:p>
          <a:p>
            <a:pPr>
              <a:buNone/>
            </a:pPr>
            <a:r>
              <a:rPr lang="ru-RU" sz="2800" b="1" i="1" dirty="0" smtClean="0">
                <a:latin typeface="Arial" charset="0"/>
              </a:rPr>
              <a:t>   Будут бабочки летать</a:t>
            </a:r>
          </a:p>
          <a:p>
            <a:pPr>
              <a:buNone/>
            </a:pPr>
            <a:r>
              <a:rPr lang="ru-RU" sz="2800" b="1" i="1" dirty="0" smtClean="0">
                <a:latin typeface="Arial" charset="0"/>
              </a:rPr>
              <a:t>   Пусть они летят легко, </a:t>
            </a:r>
          </a:p>
          <a:p>
            <a:pPr>
              <a:buNone/>
            </a:pPr>
            <a:r>
              <a:rPr lang="ru-RU" sz="2800" b="1" i="1" dirty="0" smtClean="0">
                <a:latin typeface="Arial" charset="0"/>
              </a:rPr>
              <a:t>   Далеко, далеко.</a:t>
            </a:r>
          </a:p>
        </p:txBody>
      </p:sp>
      <p:pic>
        <p:nvPicPr>
          <p:cNvPr id="4" name="Рисунок 3" descr="13551547.png"/>
          <p:cNvPicPr>
            <a:picLocks noChangeAspect="1"/>
          </p:cNvPicPr>
          <p:nvPr/>
        </p:nvPicPr>
        <p:blipFill>
          <a:blip r:embed="rId2"/>
          <a:stretch>
            <a:fillRect/>
          </a:stretch>
        </p:blipFill>
        <p:spPr>
          <a:xfrm>
            <a:off x="5286379" y="3500438"/>
            <a:ext cx="2908613" cy="2872204"/>
          </a:xfrm>
          <a:prstGeom prst="rect">
            <a:avLst/>
          </a:prstGeom>
        </p:spPr>
      </p:pic>
      <p:pic>
        <p:nvPicPr>
          <p:cNvPr id="5" name="Рисунок 4" descr="37051234.qjrwoascvm.W665.png"/>
          <p:cNvPicPr>
            <a:picLocks noChangeAspect="1"/>
          </p:cNvPicPr>
          <p:nvPr/>
        </p:nvPicPr>
        <p:blipFill>
          <a:blip r:embed="rId3"/>
          <a:stretch>
            <a:fillRect/>
          </a:stretch>
        </p:blipFill>
        <p:spPr>
          <a:xfrm>
            <a:off x="1643042" y="3500438"/>
            <a:ext cx="2767358" cy="2975973"/>
          </a:xfrm>
          <a:prstGeom prst="rect">
            <a:avLst/>
          </a:prstGeom>
        </p:spPr>
      </p:pic>
    </p:spTree>
  </p:cSld>
  <p:clrMapOvr>
    <a:masterClrMapping/>
  </p:clrMapOvr>
  <p:transition spd="slow">
    <p:wheel spokes="3"/>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p:cNvSpPr>
          <p:nvPr>
            <p:ph type="title"/>
          </p:nvPr>
        </p:nvSpPr>
        <p:spPr>
          <a:xfrm>
            <a:off x="457200" y="704850"/>
            <a:ext cx="8229600" cy="636588"/>
          </a:xfrm>
        </p:spPr>
        <p:txBody>
          <a:bodyPr/>
          <a:lstStyle/>
          <a:p>
            <a:r>
              <a:rPr lang="ru-RU" sz="4600" smtClean="0">
                <a:latin typeface="Arial" charset="0"/>
              </a:rPr>
              <a:t>Массаж</a:t>
            </a:r>
          </a:p>
        </p:txBody>
      </p:sp>
      <p:sp>
        <p:nvSpPr>
          <p:cNvPr id="43010" name="Rectangle 3"/>
          <p:cNvSpPr>
            <a:spLocks noGrp="1"/>
          </p:cNvSpPr>
          <p:nvPr>
            <p:ph type="body" idx="1"/>
          </p:nvPr>
        </p:nvSpPr>
        <p:spPr/>
        <p:txBody>
          <a:bodyPr/>
          <a:lstStyle/>
          <a:p>
            <a:r>
              <a:rPr lang="ru-RU" sz="2800" b="1" i="1" dirty="0" smtClean="0">
                <a:latin typeface="Arial" charset="0"/>
              </a:rPr>
              <a:t>Сейчас научим зайку делать массаж</a:t>
            </a:r>
          </a:p>
          <a:p>
            <a:pPr>
              <a:buNone/>
            </a:pPr>
            <a:r>
              <a:rPr lang="ru-RU" sz="2800" b="1" i="1" dirty="0" smtClean="0">
                <a:latin typeface="Arial" charset="0"/>
              </a:rPr>
              <a:t>  Чтобы горло не болело ,мы его погладим смело,</a:t>
            </a:r>
          </a:p>
          <a:p>
            <a:pPr>
              <a:buNone/>
            </a:pPr>
            <a:r>
              <a:rPr lang="ru-RU" sz="2800" b="1" i="1" dirty="0" smtClean="0">
                <a:latin typeface="Arial" charset="0"/>
              </a:rPr>
              <a:t>  Чтоб не кашлять ,не </a:t>
            </a:r>
            <a:r>
              <a:rPr lang="ru-RU" sz="2800" b="1" i="1" dirty="0" err="1" smtClean="0">
                <a:latin typeface="Arial" charset="0"/>
              </a:rPr>
              <a:t>пчихать</a:t>
            </a:r>
            <a:r>
              <a:rPr lang="ru-RU" sz="2800" b="1" i="1" dirty="0" smtClean="0">
                <a:latin typeface="Arial" charset="0"/>
              </a:rPr>
              <a:t> надо носик растирать,</a:t>
            </a:r>
          </a:p>
          <a:p>
            <a:pPr>
              <a:buNone/>
            </a:pPr>
            <a:r>
              <a:rPr lang="ru-RU" sz="2800" b="1" i="1" dirty="0" smtClean="0">
                <a:latin typeface="Arial" charset="0"/>
              </a:rPr>
              <a:t>  Вилку пальчиками сделай-массируй ушки ты умело.</a:t>
            </a:r>
          </a:p>
          <a:p>
            <a:pPr>
              <a:buNone/>
            </a:pPr>
            <a:r>
              <a:rPr lang="ru-RU" sz="2800" b="1" i="1" dirty="0" smtClean="0">
                <a:latin typeface="Arial" charset="0"/>
              </a:rPr>
              <a:t>  </a:t>
            </a:r>
            <a:r>
              <a:rPr lang="ru-RU" sz="2800" b="1" i="1" dirty="0" err="1" smtClean="0">
                <a:latin typeface="Arial" charset="0"/>
              </a:rPr>
              <a:t>Знаем,знаем,да,да,да</a:t>
            </a:r>
            <a:r>
              <a:rPr lang="ru-RU" sz="2800" b="1" i="1" dirty="0" smtClean="0">
                <a:latin typeface="Arial" charset="0"/>
              </a:rPr>
              <a:t>,</a:t>
            </a:r>
          </a:p>
          <a:p>
            <a:pPr>
              <a:buNone/>
            </a:pPr>
            <a:r>
              <a:rPr lang="ru-RU" sz="2800" b="1" i="1" dirty="0" smtClean="0">
                <a:latin typeface="Arial" charset="0"/>
              </a:rPr>
              <a:t>  Нам простуда не страшна!!!</a:t>
            </a:r>
          </a:p>
        </p:txBody>
      </p:sp>
    </p:spTree>
  </p:cSld>
  <p:clrMapOvr>
    <a:masterClrMapping/>
  </p:clrMapOvr>
  <p:transition spd="slow">
    <p:wheel spokes="3"/>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p:cNvSpPr>
          <p:nvPr>
            <p:ph type="title"/>
          </p:nvPr>
        </p:nvSpPr>
        <p:spPr>
          <a:xfrm>
            <a:off x="468313" y="404813"/>
            <a:ext cx="8229600" cy="863600"/>
          </a:xfrm>
        </p:spPr>
        <p:txBody>
          <a:bodyPr/>
          <a:lstStyle/>
          <a:p>
            <a:r>
              <a:rPr lang="ru-RU" smtClean="0">
                <a:latin typeface="Arial" charset="0"/>
              </a:rPr>
              <a:t>Гимнастика для глаз</a:t>
            </a:r>
          </a:p>
        </p:txBody>
      </p:sp>
      <p:sp>
        <p:nvSpPr>
          <p:cNvPr id="44034" name="Rectangle 3"/>
          <p:cNvSpPr>
            <a:spLocks noGrp="1"/>
          </p:cNvSpPr>
          <p:nvPr>
            <p:ph type="body" idx="1"/>
          </p:nvPr>
        </p:nvSpPr>
        <p:spPr>
          <a:xfrm>
            <a:off x="457200" y="1428737"/>
            <a:ext cx="8229600" cy="4895864"/>
          </a:xfrm>
        </p:spPr>
        <p:txBody>
          <a:bodyPr/>
          <a:lstStyle/>
          <a:p>
            <a:pPr>
              <a:buNone/>
            </a:pPr>
            <a:r>
              <a:rPr lang="ru-RU" sz="2400" b="1" i="1" dirty="0" smtClean="0"/>
              <a:t> Зайка вправо поскакал, </a:t>
            </a:r>
          </a:p>
          <a:p>
            <a:pPr>
              <a:buNone/>
            </a:pPr>
            <a:r>
              <a:rPr lang="ru-RU" sz="2400" b="1" i="1" dirty="0" smtClean="0"/>
              <a:t>Каждый зайку увидал.</a:t>
            </a:r>
          </a:p>
          <a:p>
            <a:pPr>
              <a:buNone/>
            </a:pPr>
            <a:r>
              <a:rPr lang="ru-RU" sz="2400" b="1" i="1" dirty="0" smtClean="0"/>
              <a:t>Зайка влево поскакал,</a:t>
            </a:r>
          </a:p>
          <a:p>
            <a:pPr>
              <a:buNone/>
            </a:pPr>
            <a:r>
              <a:rPr lang="ru-RU" sz="2400" b="1" i="1" dirty="0" smtClean="0"/>
              <a:t>Каждый взглядом увидал.</a:t>
            </a:r>
          </a:p>
          <a:p>
            <a:pPr>
              <a:buNone/>
            </a:pPr>
            <a:r>
              <a:rPr lang="ru-RU" sz="2400" b="1" i="1" dirty="0" smtClean="0"/>
              <a:t>Зайка — вправо, зайка — влево.</a:t>
            </a:r>
          </a:p>
          <a:p>
            <a:pPr>
              <a:buNone/>
            </a:pPr>
            <a:r>
              <a:rPr lang="ru-RU" sz="2400" b="1" i="1" dirty="0" smtClean="0"/>
              <a:t>Ах, какой зайчонок смелый!</a:t>
            </a:r>
          </a:p>
          <a:p>
            <a:pPr>
              <a:buNone/>
            </a:pPr>
            <a:r>
              <a:rPr lang="ru-RU" sz="2400" b="1" i="1" dirty="0" smtClean="0"/>
              <a:t>Зайка скачет вверх и вниз.</a:t>
            </a:r>
          </a:p>
          <a:p>
            <a:pPr>
              <a:buNone/>
            </a:pPr>
            <a:r>
              <a:rPr lang="ru-RU" sz="2400" b="1" i="1" dirty="0" smtClean="0"/>
              <a:t>Ты на зайку оглянись.</a:t>
            </a:r>
          </a:p>
          <a:p>
            <a:pPr>
              <a:buNone/>
            </a:pPr>
            <a:r>
              <a:rPr lang="ru-RU" sz="2400" b="1" i="1" dirty="0" smtClean="0"/>
              <a:t>Зайчик спрятался от нас</a:t>
            </a:r>
          </a:p>
          <a:p>
            <a:pPr>
              <a:buNone/>
            </a:pPr>
            <a:r>
              <a:rPr lang="ru-RU" sz="2400" b="1" i="1" dirty="0" smtClean="0"/>
              <a:t>Открывать не надо глаз</a:t>
            </a:r>
            <a:r>
              <a:rPr lang="ru-RU" sz="2200" dirty="0" smtClean="0"/>
              <a:t>.</a:t>
            </a:r>
          </a:p>
        </p:txBody>
      </p:sp>
      <p:pic>
        <p:nvPicPr>
          <p:cNvPr id="4" name="Рисунок 3" descr="9.png"/>
          <p:cNvPicPr>
            <a:picLocks noChangeAspect="1"/>
          </p:cNvPicPr>
          <p:nvPr/>
        </p:nvPicPr>
        <p:blipFill>
          <a:blip r:embed="rId2"/>
          <a:stretch>
            <a:fillRect/>
          </a:stretch>
        </p:blipFill>
        <p:spPr>
          <a:xfrm>
            <a:off x="4349470" y="2285992"/>
            <a:ext cx="4550105" cy="3462345"/>
          </a:xfrm>
          <a:prstGeom prst="rect">
            <a:avLst/>
          </a:prstGeom>
        </p:spPr>
      </p:pic>
    </p:spTree>
  </p:cSld>
  <p:clrMapOvr>
    <a:masterClrMapping/>
  </p:clrMapOvr>
  <p:transition spd="slow">
    <p:wheel spokes="3"/>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p:cNvSpPr>
          <p:nvPr>
            <p:ph type="title"/>
          </p:nvPr>
        </p:nvSpPr>
        <p:spPr>
          <a:xfrm>
            <a:off x="457200" y="704850"/>
            <a:ext cx="8229600" cy="636588"/>
          </a:xfrm>
        </p:spPr>
        <p:txBody>
          <a:bodyPr/>
          <a:lstStyle/>
          <a:p>
            <a:r>
              <a:rPr lang="ru-RU" sz="4600" smtClean="0"/>
              <a:t>Физминутка</a:t>
            </a:r>
          </a:p>
        </p:txBody>
      </p:sp>
      <p:sp>
        <p:nvSpPr>
          <p:cNvPr id="45058" name="Rectangle 3"/>
          <p:cNvSpPr>
            <a:spLocks noGrp="1"/>
          </p:cNvSpPr>
          <p:nvPr>
            <p:ph type="body" idx="1"/>
          </p:nvPr>
        </p:nvSpPr>
        <p:spPr/>
        <p:txBody>
          <a:bodyPr/>
          <a:lstStyle/>
          <a:p>
            <a:pPr>
              <a:buNone/>
            </a:pPr>
            <a:r>
              <a:rPr lang="ru-RU" sz="2800" b="1" i="1" dirty="0" err="1" smtClean="0"/>
              <a:t>Ча.ча,ча</a:t>
            </a:r>
            <a:r>
              <a:rPr lang="ru-RU" sz="2800" b="1" i="1" dirty="0" smtClean="0"/>
              <a:t>(3 хлопка по бедрам)</a:t>
            </a:r>
          </a:p>
          <a:p>
            <a:pPr>
              <a:buNone/>
            </a:pPr>
            <a:r>
              <a:rPr lang="ru-RU" sz="2800" b="1" i="1" dirty="0" smtClean="0"/>
              <a:t>Печка очень горяча(4 прыжка)</a:t>
            </a:r>
          </a:p>
          <a:p>
            <a:pPr>
              <a:buNone/>
            </a:pPr>
            <a:r>
              <a:rPr lang="ru-RU" sz="2800" b="1" i="1" dirty="0" err="1" smtClean="0"/>
              <a:t>Чи,чи,чи</a:t>
            </a:r>
            <a:r>
              <a:rPr lang="ru-RU" sz="2800" b="1" i="1" dirty="0" smtClean="0"/>
              <a:t>(3 хлопка над головой)</a:t>
            </a:r>
          </a:p>
          <a:p>
            <a:pPr>
              <a:buNone/>
            </a:pPr>
            <a:r>
              <a:rPr lang="ru-RU" sz="2800" b="1" i="1" dirty="0" smtClean="0"/>
              <a:t>Печет печка калачи(4 приседания)</a:t>
            </a:r>
          </a:p>
          <a:p>
            <a:pPr>
              <a:buNone/>
            </a:pPr>
            <a:r>
              <a:rPr lang="ru-RU" sz="2800" b="1" i="1" dirty="0" err="1" smtClean="0"/>
              <a:t>Чу,чу,чу</a:t>
            </a:r>
            <a:r>
              <a:rPr lang="ru-RU" sz="2800" b="1" i="1" dirty="0" smtClean="0"/>
              <a:t>(будет всем по калачу(4 прыжка)</a:t>
            </a:r>
          </a:p>
          <a:p>
            <a:pPr>
              <a:buNone/>
            </a:pPr>
            <a:r>
              <a:rPr lang="ru-RU" sz="2800" b="1" i="1" dirty="0" err="1" smtClean="0"/>
              <a:t>Чо,чо,чо</a:t>
            </a:r>
            <a:r>
              <a:rPr lang="ru-RU" sz="2800" b="1" i="1" dirty="0" smtClean="0"/>
              <a:t>(3 хлопка перед собой)</a:t>
            </a:r>
          </a:p>
          <a:p>
            <a:pPr>
              <a:buNone/>
            </a:pPr>
            <a:r>
              <a:rPr lang="ru-RU" sz="2800" b="1" i="1" dirty="0" err="1" smtClean="0"/>
              <a:t>Осторожно,горячо</a:t>
            </a:r>
            <a:r>
              <a:rPr lang="ru-RU" sz="2800" b="1" i="1" dirty="0" smtClean="0"/>
              <a:t>(ходьба на месте)</a:t>
            </a:r>
          </a:p>
        </p:txBody>
      </p:sp>
      <p:pic>
        <p:nvPicPr>
          <p:cNvPr id="4" name="Рисунок 3" descr="23873634.png"/>
          <p:cNvPicPr>
            <a:picLocks noChangeAspect="1"/>
          </p:cNvPicPr>
          <p:nvPr/>
        </p:nvPicPr>
        <p:blipFill>
          <a:blip r:embed="rId2"/>
          <a:stretch>
            <a:fillRect/>
          </a:stretch>
        </p:blipFill>
        <p:spPr>
          <a:xfrm>
            <a:off x="5714976" y="714356"/>
            <a:ext cx="3429024" cy="2676664"/>
          </a:xfrm>
          <a:prstGeom prst="rect">
            <a:avLst/>
          </a:prstGeom>
        </p:spPr>
      </p:pic>
    </p:spTree>
  </p:cSld>
  <p:clrMapOvr>
    <a:masterClrMapping/>
  </p:clrMapOvr>
  <p:transition spd="slow">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p:cNvSpPr>
          <p:nvPr>
            <p:ph type="title"/>
          </p:nvPr>
        </p:nvSpPr>
        <p:spPr>
          <a:xfrm>
            <a:off x="468313" y="620713"/>
            <a:ext cx="8229600" cy="504825"/>
          </a:xfrm>
        </p:spPr>
        <p:txBody>
          <a:bodyPr/>
          <a:lstStyle/>
          <a:p>
            <a:pPr eaLnBrk="1" hangingPunct="1"/>
            <a:r>
              <a:rPr lang="ru-RU" sz="4600" smtClean="0">
                <a:latin typeface="Arial" charset="0"/>
              </a:rPr>
              <a:t>Задачи:</a:t>
            </a:r>
          </a:p>
        </p:txBody>
      </p:sp>
      <p:sp>
        <p:nvSpPr>
          <p:cNvPr id="16386" name="Rectangle 8"/>
          <p:cNvSpPr>
            <a:spLocks noGrp="1"/>
          </p:cNvSpPr>
          <p:nvPr>
            <p:ph type="body" idx="1"/>
          </p:nvPr>
        </p:nvSpPr>
        <p:spPr>
          <a:xfrm>
            <a:off x="457200" y="1341438"/>
            <a:ext cx="8229600" cy="4983162"/>
          </a:xfrm>
        </p:spPr>
        <p:txBody>
          <a:bodyPr/>
          <a:lstStyle/>
          <a:p>
            <a:pPr eaLnBrk="1" hangingPunct="1">
              <a:lnSpc>
                <a:spcPct val="90000"/>
              </a:lnSpc>
            </a:pPr>
            <a:r>
              <a:rPr lang="ru-RU" smtClean="0">
                <a:latin typeface="Arial" charset="0"/>
              </a:rPr>
              <a:t>Повысить уровень знаний родителей в области сохранения и укрепления здоровья детей,здорового образа жизни в семье.</a:t>
            </a:r>
          </a:p>
          <a:p>
            <a:pPr eaLnBrk="1" hangingPunct="1">
              <a:lnSpc>
                <a:spcPct val="90000"/>
              </a:lnSpc>
            </a:pPr>
            <a:r>
              <a:rPr lang="ru-RU" smtClean="0">
                <a:latin typeface="Arial" charset="0"/>
              </a:rPr>
              <a:t>Формировать навыки совместной деятельности родителей и детей,содействовать их эмоциональному сближению.</a:t>
            </a:r>
          </a:p>
          <a:p>
            <a:pPr eaLnBrk="1" hangingPunct="1">
              <a:lnSpc>
                <a:spcPct val="90000"/>
              </a:lnSpc>
            </a:pPr>
            <a:r>
              <a:rPr lang="ru-RU" smtClean="0">
                <a:latin typeface="Arial" charset="0"/>
              </a:rPr>
              <a:t>Познакомить детей с приемами профилактики плоскостопия,сколиоза,самомассажа,развития общей и мелкой моторики рук,координации движений с музыкой и словом.</a:t>
            </a:r>
          </a:p>
          <a:p>
            <a:pPr eaLnBrk="1" hangingPunct="1">
              <a:lnSpc>
                <a:spcPct val="90000"/>
              </a:lnSpc>
            </a:pPr>
            <a:r>
              <a:rPr lang="ru-RU" smtClean="0">
                <a:latin typeface="Arial" charset="0"/>
              </a:rPr>
              <a:t>Создать психологический комфорт,вызвать желание и интерес к совместному сотрудничеству в вопросах оздоровления детей.</a:t>
            </a:r>
          </a:p>
        </p:txBody>
      </p:sp>
    </p:spTree>
  </p:cSld>
  <p:clrMapOvr>
    <a:masterClrMapping/>
  </p:clrMapOvr>
  <p:transition spd="slow">
    <p:wheel spokes="3"/>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p:cNvSpPr>
          <p:nvPr>
            <p:ph type="title"/>
          </p:nvPr>
        </p:nvSpPr>
        <p:spPr>
          <a:xfrm>
            <a:off x="457200" y="704850"/>
            <a:ext cx="8229600" cy="563563"/>
          </a:xfrm>
        </p:spPr>
        <p:txBody>
          <a:bodyPr/>
          <a:lstStyle/>
          <a:p>
            <a:r>
              <a:rPr lang="ru-RU" sz="4600" smtClean="0"/>
              <a:t>Пальчиковая игра</a:t>
            </a:r>
          </a:p>
        </p:txBody>
      </p:sp>
      <p:sp>
        <p:nvSpPr>
          <p:cNvPr id="46082" name="Rectangle 3"/>
          <p:cNvSpPr>
            <a:spLocks noGrp="1"/>
          </p:cNvSpPr>
          <p:nvPr>
            <p:ph type="body" idx="1"/>
          </p:nvPr>
        </p:nvSpPr>
        <p:spPr/>
        <p:txBody>
          <a:bodyPr/>
          <a:lstStyle/>
          <a:p>
            <a:pPr>
              <a:buNone/>
            </a:pPr>
            <a:r>
              <a:rPr lang="ru-RU" sz="2800" b="1" i="1" dirty="0" smtClean="0"/>
              <a:t>Мы капусту рубим, рубим,</a:t>
            </a:r>
          </a:p>
          <a:p>
            <a:pPr>
              <a:buNone/>
            </a:pPr>
            <a:r>
              <a:rPr lang="ru-RU" sz="2800" b="1" i="1" dirty="0" smtClean="0"/>
              <a:t>Мы морковку трем, трем.</a:t>
            </a:r>
          </a:p>
          <a:p>
            <a:pPr>
              <a:buNone/>
            </a:pPr>
            <a:r>
              <a:rPr lang="ru-RU" sz="2800" b="1" i="1" dirty="0" smtClean="0"/>
              <a:t>Что любит кушать зайка?</a:t>
            </a:r>
          </a:p>
          <a:p>
            <a:pPr>
              <a:buNone/>
            </a:pPr>
            <a:r>
              <a:rPr lang="ru-RU" sz="2800" b="1" i="1" dirty="0" smtClean="0"/>
              <a:t>Мы капусту солим, солим,</a:t>
            </a:r>
          </a:p>
          <a:p>
            <a:pPr>
              <a:buNone/>
            </a:pPr>
            <a:r>
              <a:rPr lang="ru-RU" sz="2800" b="1" i="1" dirty="0" smtClean="0"/>
              <a:t>Мы капусту жмем, жмем,</a:t>
            </a:r>
          </a:p>
          <a:p>
            <a:pPr>
              <a:buNone/>
            </a:pPr>
            <a:r>
              <a:rPr lang="ru-RU" sz="2800" b="1" i="1" dirty="0" smtClean="0"/>
              <a:t>И зайчику даем.</a:t>
            </a:r>
          </a:p>
        </p:txBody>
      </p:sp>
      <p:pic>
        <p:nvPicPr>
          <p:cNvPr id="4" name="Рисунок 3" descr="depositphotos_11092370-stock-illustration-bunny-and-cabbage.jpg"/>
          <p:cNvPicPr>
            <a:picLocks noChangeAspect="1"/>
          </p:cNvPicPr>
          <p:nvPr/>
        </p:nvPicPr>
        <p:blipFill>
          <a:blip r:embed="rId2"/>
          <a:stretch>
            <a:fillRect/>
          </a:stretch>
        </p:blipFill>
        <p:spPr>
          <a:xfrm>
            <a:off x="5572132" y="2214554"/>
            <a:ext cx="2786050" cy="3006529"/>
          </a:xfrm>
          <a:prstGeom prst="rect">
            <a:avLst/>
          </a:prstGeom>
        </p:spPr>
      </p:pic>
    </p:spTree>
  </p:cSld>
  <p:clrMapOvr>
    <a:masterClrMapping/>
  </p:clrMapOvr>
  <p:transition spd="slow">
    <p:wheel spokes="3"/>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a:xfrm>
            <a:off x="457200" y="704850"/>
            <a:ext cx="8229600" cy="131763"/>
          </a:xfrm>
        </p:spPr>
        <p:txBody>
          <a:bodyPr/>
          <a:lstStyle/>
          <a:p>
            <a:endParaRPr lang="ru-RU" sz="4600" smtClean="0"/>
          </a:p>
        </p:txBody>
      </p:sp>
      <p:sp>
        <p:nvSpPr>
          <p:cNvPr id="47106" name="Rectangle 3"/>
          <p:cNvSpPr>
            <a:spLocks noGrp="1"/>
          </p:cNvSpPr>
          <p:nvPr>
            <p:ph type="body" idx="1"/>
          </p:nvPr>
        </p:nvSpPr>
        <p:spPr/>
        <p:txBody>
          <a:bodyPr/>
          <a:lstStyle/>
          <a:p>
            <a:r>
              <a:rPr lang="ru-RU" sz="2800" b="1" i="1" smtClean="0"/>
              <a:t>Мы часто говорим, </a:t>
            </a:r>
            <a:r>
              <a:rPr lang="ru-RU" sz="2800" b="1" i="1" smtClean="0">
                <a:latin typeface="Arial" charset="0"/>
              </a:rPr>
              <a:t>«Д</a:t>
            </a:r>
            <a:r>
              <a:rPr lang="ru-RU" sz="2800" b="1" i="1" smtClean="0"/>
              <a:t>ети –цветы жизни,а чтобы цветы росли здоровыми и счастливыми,нам необходимо создать и поддержать </a:t>
            </a:r>
            <a:r>
              <a:rPr lang="ru-RU" sz="2800" b="1" i="1" smtClean="0">
                <a:latin typeface="Arial" charset="0"/>
              </a:rPr>
              <a:t>б</a:t>
            </a:r>
            <a:r>
              <a:rPr lang="ru-RU" sz="2800" b="1" i="1" smtClean="0"/>
              <a:t>лагоприятные условия.</a:t>
            </a:r>
          </a:p>
        </p:txBody>
      </p:sp>
    </p:spTree>
  </p:cSld>
  <p:clrMapOvr>
    <a:masterClrMapping/>
  </p:clrMapOvr>
  <p:transition spd="slow">
    <p:wheel spokes="3"/>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0_1586c1_d4b06451_XL.png"/>
          <p:cNvPicPr>
            <a:picLocks noChangeAspect="1"/>
          </p:cNvPicPr>
          <p:nvPr/>
        </p:nvPicPr>
        <p:blipFill>
          <a:blip r:embed="rId2"/>
          <a:stretch>
            <a:fillRect/>
          </a:stretch>
        </p:blipFill>
        <p:spPr>
          <a:xfrm>
            <a:off x="928662" y="95345"/>
            <a:ext cx="7715304" cy="6798041"/>
          </a:xfrm>
          <a:prstGeom prst="rect">
            <a:avLst/>
          </a:prstGeom>
        </p:spPr>
      </p:pic>
      <p:sp>
        <p:nvSpPr>
          <p:cNvPr id="48129" name="Rectangle 2"/>
          <p:cNvSpPr>
            <a:spLocks noGrp="1"/>
          </p:cNvSpPr>
          <p:nvPr>
            <p:ph type="title"/>
          </p:nvPr>
        </p:nvSpPr>
        <p:spPr>
          <a:xfrm>
            <a:off x="539750" y="836613"/>
            <a:ext cx="8229600" cy="71437"/>
          </a:xfrm>
        </p:spPr>
        <p:txBody>
          <a:bodyPr/>
          <a:lstStyle/>
          <a:p>
            <a:endParaRPr lang="ru-RU" sz="4600" smtClean="0"/>
          </a:p>
        </p:txBody>
      </p:sp>
      <p:sp>
        <p:nvSpPr>
          <p:cNvPr id="48130" name="Rectangle 3"/>
          <p:cNvSpPr>
            <a:spLocks noGrp="1"/>
          </p:cNvSpPr>
          <p:nvPr>
            <p:ph type="body" idx="1"/>
          </p:nvPr>
        </p:nvSpPr>
        <p:spPr/>
        <p:txBody>
          <a:bodyPr/>
          <a:lstStyle/>
          <a:p>
            <a:r>
              <a:rPr lang="ru-RU" sz="2800" b="1" i="1" dirty="0" smtClean="0"/>
              <a:t>Если </a:t>
            </a:r>
            <a:r>
              <a:rPr lang="ru-RU" sz="2800" b="1" i="1" dirty="0" smtClean="0">
                <a:latin typeface="Arial" charset="0"/>
              </a:rPr>
              <a:t>В</a:t>
            </a:r>
            <a:r>
              <a:rPr lang="ru-RU" sz="2800" b="1" i="1" dirty="0" smtClean="0"/>
              <a:t>ам понравилось и показалось интересным и нужным для Вашего ребёнка, то это Вы сможете использовать дома.</a:t>
            </a:r>
          </a:p>
        </p:txBody>
      </p:sp>
    </p:spTree>
  </p:cSld>
  <p:clrMapOvr>
    <a:masterClrMapping/>
  </p:clrMapOvr>
  <p:transition spd="slow">
    <p:wheel spokes="3"/>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p:cNvSpPr>
          <p:nvPr>
            <p:ph type="title"/>
          </p:nvPr>
        </p:nvSpPr>
        <p:spPr>
          <a:xfrm>
            <a:off x="457200" y="704850"/>
            <a:ext cx="8229600" cy="69850"/>
          </a:xfrm>
        </p:spPr>
        <p:txBody>
          <a:bodyPr/>
          <a:lstStyle/>
          <a:p>
            <a:endParaRPr lang="ru-RU" sz="4600" smtClean="0"/>
          </a:p>
        </p:txBody>
      </p:sp>
      <p:sp>
        <p:nvSpPr>
          <p:cNvPr id="49154" name="Rectangle 3"/>
          <p:cNvSpPr>
            <a:spLocks noGrp="1"/>
          </p:cNvSpPr>
          <p:nvPr>
            <p:ph type="body" idx="1"/>
          </p:nvPr>
        </p:nvSpPr>
        <p:spPr/>
        <p:txBody>
          <a:bodyPr/>
          <a:lstStyle/>
          <a:p>
            <a:r>
              <a:rPr lang="ru-RU" sz="3200" b="1" i="1" smtClean="0"/>
              <a:t>СПАСИБО ЗА ВНИМАНИЕ</a:t>
            </a:r>
          </a:p>
        </p:txBody>
      </p:sp>
    </p:spTree>
  </p:cSld>
  <p:clrMapOvr>
    <a:masterClrMapping/>
  </p:clrMapOvr>
  <p:transition spd="slow">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4175" y="695325"/>
            <a:ext cx="8229600" cy="1143000"/>
          </a:xfrm>
        </p:spPr>
        <p:txBody>
          <a:bodyPr/>
          <a:lstStyle/>
          <a:p>
            <a:pPr eaLnBrk="1" hangingPunct="1">
              <a:defRPr/>
            </a:pPr>
            <a:r>
              <a:rPr lang="ru-RU" smtClean="0">
                <a:latin typeface="Arial" charset="0"/>
              </a:rPr>
              <a:t>Участники:</a:t>
            </a:r>
          </a:p>
        </p:txBody>
      </p:sp>
      <p:sp>
        <p:nvSpPr>
          <p:cNvPr id="17410" name="Rectangle 3"/>
          <p:cNvSpPr>
            <a:spLocks noGrp="1"/>
          </p:cNvSpPr>
          <p:nvPr>
            <p:ph type="body" idx="4294967295"/>
          </p:nvPr>
        </p:nvSpPr>
        <p:spPr/>
        <p:txBody>
          <a:bodyPr/>
          <a:lstStyle/>
          <a:p>
            <a:pPr eaLnBrk="1" hangingPunct="1"/>
            <a:r>
              <a:rPr lang="ru-RU" sz="2800" smtClean="0">
                <a:latin typeface="Arial" charset="0"/>
              </a:rPr>
              <a:t>Дети,родители,воспитатели</a:t>
            </a:r>
          </a:p>
          <a:p>
            <a:pPr eaLnBrk="1" hangingPunct="1">
              <a:buFont typeface="Wingdings 2" pitchFamily="18" charset="2"/>
              <a:buNone/>
            </a:pPr>
            <a:r>
              <a:rPr lang="ru-RU" sz="3200" smtClean="0">
                <a:latin typeface="Arial" charset="0"/>
              </a:rPr>
              <a:t>Место проведения:</a:t>
            </a:r>
            <a:r>
              <a:rPr lang="ru-RU" sz="2800" smtClean="0">
                <a:latin typeface="Arial" charset="0"/>
              </a:rPr>
              <a:t>музыкальный зал</a:t>
            </a:r>
            <a:endParaRPr lang="ru-RU" sz="3200" smtClean="0">
              <a:latin typeface="Arial" charset="0"/>
            </a:endParaRPr>
          </a:p>
        </p:txBody>
      </p:sp>
    </p:spTree>
  </p:cSld>
  <p:clrMapOvr>
    <a:masterClrMapping/>
  </p:clrMapOvr>
  <p:transition spd="slow">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p:cNvSpPr>
          <p:nvPr>
            <p:ph type="title" idx="4294967295"/>
          </p:nvPr>
        </p:nvSpPr>
        <p:spPr/>
        <p:txBody>
          <a:bodyPr/>
          <a:lstStyle/>
          <a:p>
            <a:pPr eaLnBrk="1" hangingPunct="1"/>
            <a:r>
              <a:rPr lang="ru-RU" smtClean="0"/>
              <a:t>          Оборудование</a:t>
            </a:r>
          </a:p>
        </p:txBody>
      </p:sp>
      <p:sp>
        <p:nvSpPr>
          <p:cNvPr id="18434" name="Rectangle 4"/>
          <p:cNvSpPr>
            <a:spLocks noGrp="1"/>
          </p:cNvSpPr>
          <p:nvPr>
            <p:ph type="body" idx="4294967295"/>
          </p:nvPr>
        </p:nvSpPr>
        <p:spPr/>
        <p:txBody>
          <a:bodyPr/>
          <a:lstStyle/>
          <a:p>
            <a:pPr eaLnBrk="1" hangingPunct="1">
              <a:buFont typeface="Wingdings 2" pitchFamily="18" charset="2"/>
              <a:buNone/>
            </a:pPr>
            <a:r>
              <a:rPr lang="ru-RU" sz="2800" b="1" smtClean="0"/>
              <a:t>Коррегирующая дорожка, мячи, кубики,разрезные картинки </a:t>
            </a:r>
          </a:p>
        </p:txBody>
      </p:sp>
    </p:spTree>
  </p:cSld>
  <p:clrMapOvr>
    <a:masterClrMapping/>
  </p:clrMapOvr>
  <p:transition spd="slow">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p:cNvSpPr>
          <p:nvPr>
            <p:ph type="body" idx="4294967295"/>
          </p:nvPr>
        </p:nvSpPr>
        <p:spPr>
          <a:xfrm>
            <a:off x="457200" y="428605"/>
            <a:ext cx="8229600" cy="5895996"/>
          </a:xfrm>
        </p:spPr>
        <p:txBody>
          <a:bodyPr/>
          <a:lstStyle/>
          <a:p>
            <a:r>
              <a:rPr lang="ru-RU" sz="2800" b="1" i="1" dirty="0" smtClean="0"/>
              <a:t>Одна из главных наших задач – это сохранение и укрепление физического и психического здоровья детей</a:t>
            </a:r>
          </a:p>
        </p:txBody>
      </p:sp>
      <p:pic>
        <p:nvPicPr>
          <p:cNvPr id="4" name="Рисунок 5"/>
          <p:cNvPicPr>
            <a:picLocks noChangeAspect="1"/>
          </p:cNvPicPr>
          <p:nvPr/>
        </p:nvPicPr>
        <p:blipFill>
          <a:blip r:embed="rId2"/>
          <a:srcRect/>
          <a:stretch>
            <a:fillRect/>
          </a:stretch>
        </p:blipFill>
        <p:spPr bwMode="auto">
          <a:xfrm>
            <a:off x="2928926" y="2000240"/>
            <a:ext cx="3230562" cy="4308475"/>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a:xfrm>
            <a:off x="457200" y="704850"/>
            <a:ext cx="8229600" cy="69850"/>
          </a:xfrm>
        </p:spPr>
        <p:txBody>
          <a:bodyPr/>
          <a:lstStyle/>
          <a:p>
            <a:endParaRPr lang="ru-RU" sz="4600" smtClean="0"/>
          </a:p>
        </p:txBody>
      </p:sp>
      <p:sp>
        <p:nvSpPr>
          <p:cNvPr id="20482" name="Rectangle 3"/>
          <p:cNvSpPr>
            <a:spLocks noGrp="1"/>
          </p:cNvSpPr>
          <p:nvPr>
            <p:ph type="body" idx="1"/>
          </p:nvPr>
        </p:nvSpPr>
        <p:spPr/>
        <p:txBody>
          <a:bodyPr/>
          <a:lstStyle/>
          <a:p>
            <a:pPr>
              <a:lnSpc>
                <a:spcPct val="80000"/>
              </a:lnSpc>
            </a:pPr>
            <a:r>
              <a:rPr lang="ru-RU" sz="2800" b="1" i="1" smtClean="0"/>
              <a:t>Здоровье детей и их развитие – одна из главных проблем семьи и дошкольного учреждения .</a:t>
            </a:r>
          </a:p>
          <a:p>
            <a:pPr>
              <a:lnSpc>
                <a:spcPct val="80000"/>
              </a:lnSpc>
            </a:pPr>
            <a:endParaRPr lang="ru-RU" sz="2800" b="1" i="1" smtClean="0"/>
          </a:p>
          <a:p>
            <a:pPr>
              <a:lnSpc>
                <a:spcPct val="80000"/>
              </a:lnSpc>
            </a:pPr>
            <a:r>
              <a:rPr lang="ru-RU" sz="2800" b="1" i="1" smtClean="0"/>
              <a:t>В дошкольном детстве закладывается фундамент здоровья ребёнка, формируются основные движения, осанка, а также необходимые навыки и привычки, приобретаются базовые физические качества, вырабатываются черты характера, без которых невозможен здоровый образ жизни</a:t>
            </a:r>
            <a:r>
              <a:rPr lang="ru-RU" sz="2200" b="1" i="1" smtClean="0"/>
              <a:t>.</a:t>
            </a:r>
          </a:p>
        </p:txBody>
      </p:sp>
    </p:spTree>
  </p:cSld>
  <p:clrMapOvr>
    <a:masterClrMapping/>
  </p:clrMapOvr>
  <p:transition spd="slow">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p:cNvSpPr>
          <p:nvPr>
            <p:ph type="title" idx="4294967295"/>
          </p:nvPr>
        </p:nvSpPr>
        <p:spPr>
          <a:xfrm flipV="1">
            <a:off x="457200" y="620713"/>
            <a:ext cx="8229600" cy="84137"/>
          </a:xfrm>
        </p:spPr>
        <p:txBody>
          <a:bodyPr/>
          <a:lstStyle/>
          <a:p>
            <a:endParaRPr lang="ru-RU" sz="4600" smtClean="0"/>
          </a:p>
        </p:txBody>
      </p:sp>
      <p:sp>
        <p:nvSpPr>
          <p:cNvPr id="21506" name="Rectangle 4"/>
          <p:cNvSpPr>
            <a:spLocks noGrp="1"/>
          </p:cNvSpPr>
          <p:nvPr>
            <p:ph type="body" idx="4294967295"/>
          </p:nvPr>
        </p:nvSpPr>
        <p:spPr/>
        <p:txBody>
          <a:bodyPr/>
          <a:lstStyle/>
          <a:p>
            <a:pPr>
              <a:lnSpc>
                <a:spcPct val="90000"/>
              </a:lnSpc>
            </a:pPr>
            <a:r>
              <a:rPr lang="ru-RU" sz="2800" b="1" i="1" smtClean="0"/>
              <a:t>И наша с вами общая задача – вырастить наших детей здоровыми</a:t>
            </a:r>
            <a:r>
              <a:rPr lang="ru-RU" smtClean="0"/>
              <a:t>.</a:t>
            </a:r>
          </a:p>
          <a:p>
            <a:pPr>
              <a:lnSpc>
                <a:spcPct val="90000"/>
              </a:lnSpc>
            </a:pPr>
            <a:r>
              <a:rPr lang="ru-RU" smtClean="0"/>
              <a:t> </a:t>
            </a:r>
          </a:p>
          <a:p>
            <a:pPr>
              <a:lnSpc>
                <a:spcPct val="90000"/>
              </a:lnSpc>
            </a:pPr>
            <a:r>
              <a:rPr lang="ru-RU" sz="2800" b="1" i="1" smtClean="0"/>
              <a:t>Всё в наших руках, от того, насколько успешно удастся сформировать навыки здорового образа жизни у детей, зависит в последующем образ жизни и здоровье человека. Очень важно, чтобы в детском саду и дома был единый подход к формированию культуры здоровья.</a:t>
            </a:r>
          </a:p>
        </p:txBody>
      </p:sp>
    </p:spTree>
  </p:cSld>
  <p:clrMapOvr>
    <a:masterClrMapping/>
  </p:clrMapOvr>
  <p:transition spd="slow">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p:cNvSpPr>
          <p:nvPr>
            <p:ph type="title" idx="4294967295"/>
          </p:nvPr>
        </p:nvSpPr>
        <p:spPr>
          <a:xfrm flipV="1">
            <a:off x="539750" y="571500"/>
            <a:ext cx="8229600" cy="69850"/>
          </a:xfrm>
        </p:spPr>
        <p:txBody>
          <a:bodyPr/>
          <a:lstStyle/>
          <a:p>
            <a:endParaRPr lang="ru-RU" sz="4600" smtClean="0"/>
          </a:p>
        </p:txBody>
      </p:sp>
      <p:sp>
        <p:nvSpPr>
          <p:cNvPr id="22530" name="Rectangle 4"/>
          <p:cNvSpPr>
            <a:spLocks noGrp="1"/>
          </p:cNvSpPr>
          <p:nvPr>
            <p:ph type="body" idx="4294967295"/>
          </p:nvPr>
        </p:nvSpPr>
        <p:spPr/>
        <p:txBody>
          <a:bodyPr/>
          <a:lstStyle/>
          <a:p>
            <a:r>
              <a:rPr lang="ru-RU" sz="2800" b="1" i="1" smtClean="0"/>
              <a:t>Большое значение в системе физического воспитания имеют закаливающие процедуры, способствующие укреплению здоровья. Наш музыкально-физкультурный мастер-класс называется «Уроки здоровья». </a:t>
            </a:r>
          </a:p>
        </p:txBody>
      </p:sp>
    </p:spTree>
  </p:cSld>
  <p:clrMapOvr>
    <a:masterClrMapping/>
  </p:clrMapOvr>
  <p:transition spd="slow">
    <p:wheel spokes="3"/>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1648</TotalTime>
  <Words>883</Words>
  <Application>Microsoft Office PowerPoint</Application>
  <PresentationFormat>Экран (4:3)</PresentationFormat>
  <Paragraphs>122</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Поток</vt:lpstr>
      <vt:lpstr>Совместное мероприятие для детей младшей группы и  родителей  «Уроки здоровья»                          Воспитатели:                              Фомина Н.В                                  Дудник Л.Г </vt:lpstr>
      <vt:lpstr>Цель:формировать у родителей устойчивую мотивацию к сохранению и укреплению здоровья своих детей.Познакомить родителей воспитанников с основными факторами,способствующими укреплению и сохранению здоровья дошкольников в домашних условиях и условиях детского сада.Формирование у родителей мотивацииздорового образа жизни,ответственности за свое здоровье  и здоровье своих детей,повышение мастерства родителей по использованию здоровьесберегающих технологий в домашних условиях.Развивать чувство единства и сплочености.</vt:lpstr>
      <vt:lpstr>Задачи:</vt:lpstr>
      <vt:lpstr>Участники:</vt:lpstr>
      <vt:lpstr>          Оборудование</vt:lpstr>
      <vt:lpstr>Слайд 6</vt:lpstr>
      <vt:lpstr>Слайд 7</vt:lpstr>
      <vt:lpstr>Слайд 8</vt:lpstr>
      <vt:lpstr>Слайд 9</vt:lpstr>
      <vt:lpstr>Слайд 10</vt:lpstr>
      <vt:lpstr>Утренняя гимнастика</vt:lpstr>
      <vt:lpstr>Мытье рук до локтей</vt:lpstr>
      <vt:lpstr>Бассейн</vt:lpstr>
      <vt:lpstr>Бодрящая гимнастика</vt:lpstr>
      <vt:lpstr>Ходьба  по гимнастическим дорожкам</vt:lpstr>
      <vt:lpstr>Пальчиковые игры</vt:lpstr>
      <vt:lpstr>Игровой самомассаж</vt:lpstr>
      <vt:lpstr>Массаж</vt:lpstr>
      <vt:lpstr>Массаж</vt:lpstr>
      <vt:lpstr>Зарядка для глаз</vt:lpstr>
      <vt:lpstr>Зарядка для глаз</vt:lpstr>
      <vt:lpstr>Слайд 22</vt:lpstr>
      <vt:lpstr>Слайд 23</vt:lpstr>
      <vt:lpstr>«Волшебная дорожка»</vt:lpstr>
      <vt:lpstr>Зарядка</vt:lpstr>
      <vt:lpstr>Бабочки</vt:lpstr>
      <vt:lpstr>Массаж</vt:lpstr>
      <vt:lpstr>Гимнастика для глаз</vt:lpstr>
      <vt:lpstr>Физминутка</vt:lpstr>
      <vt:lpstr>Пальчиковая игра</vt:lpstr>
      <vt:lpstr>Слайд 31</vt:lpstr>
      <vt:lpstr>Слайд 32</vt:lpstr>
      <vt:lpstr>Слайд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Мастер-класс «Игровой калейдоскоп пальчиковых игр»</dc:title>
  <dc:creator>user</dc:creator>
  <cp:lastModifiedBy>User</cp:lastModifiedBy>
  <cp:revision>156</cp:revision>
  <dcterms:created xsi:type="dcterms:W3CDTF">2014-02-22T19:14:51Z</dcterms:created>
  <dcterms:modified xsi:type="dcterms:W3CDTF">2018-01-23T11:12:25Z</dcterms:modified>
</cp:coreProperties>
</file>